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A22F"/>
    <a:srgbClr val="008000"/>
    <a:srgbClr val="AAB973"/>
    <a:srgbClr val="69B72B"/>
    <a:srgbClr val="0FAD03"/>
    <a:srgbClr val="84BB17"/>
    <a:srgbClr val="313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74" autoAdjust="0"/>
    <p:restoredTop sz="94660"/>
  </p:normalViewPr>
  <p:slideViewPr>
    <p:cSldViewPr>
      <p:cViewPr>
        <p:scale>
          <a:sx n="100" d="100"/>
          <a:sy n="100" d="100"/>
        </p:scale>
        <p:origin x="-11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288" y="609600"/>
            <a:ext cx="62769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31392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69B7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AAB973">
              <a:alpha val="6196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52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77A22F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5F4370-CFEF-482B-8536-CA1C485F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3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66E84-7138-46C9-AA3F-E791A8A02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0D8DE-EF11-4A86-94F6-257031DB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2067F-65B3-4C65-9ADE-42C5A675E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65B2C-95A7-49D9-9BEA-F4EBD87E5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4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53AFE-F7E8-4D99-B18D-125C9A382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DD5C8-AC73-48C1-987B-EBE2CC1C4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91879-0DAB-4579-828A-F773D769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1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5108C-85E2-4B87-925B-6B7A95FC1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6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AA3A5-AE1A-4E44-AA14-4B7D1E3C2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0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F484F-EE11-4CD8-B7E4-6A05BBB86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CC1CAA3-E1B6-4CBF-A7BB-3EA8ED1B6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31392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69B7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AAB973">
              <a:alpha val="6196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7A22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7A22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7A22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7A22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7A22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Timescale Mismatches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David J. Hardisty</a:t>
            </a:r>
          </a:p>
          <a:p>
            <a:pPr eaLnBrk="1" hangingPunct="1"/>
            <a:r>
              <a:rPr lang="en-US" altLang="en-US" dirty="0"/>
              <a:t>Sauder School of Business</a:t>
            </a:r>
          </a:p>
          <a:p>
            <a:pPr eaLnBrk="1" hangingPunct="1"/>
            <a:r>
              <a:rPr lang="en-US" altLang="en-US" dirty="0"/>
              <a:t>University of British Columbia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Forest fires</a:t>
            </a:r>
          </a:p>
          <a:p>
            <a:r>
              <a:rPr lang="en-US" dirty="0" smtClean="0"/>
              <a:t>Invasive species</a:t>
            </a:r>
          </a:p>
          <a:p>
            <a:r>
              <a:rPr lang="en-US" dirty="0" smtClean="0"/>
              <a:t>Solutions? </a:t>
            </a:r>
            <a:endParaRPr lang="en-US" dirty="0" smtClean="0"/>
          </a:p>
          <a:p>
            <a:endParaRPr lang="en-US" dirty="0"/>
          </a:p>
          <a:p>
            <a:r>
              <a:rPr lang="en-US" smtClean="0"/>
              <a:t>Journals?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26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People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Project with SESYNC</a:t>
            </a:r>
          </a:p>
          <a:p>
            <a:pPr eaLnBrk="1" hangingPunct="1"/>
            <a:r>
              <a:rPr lang="en-US" altLang="en-US" dirty="0" smtClean="0"/>
              <a:t>Interdisciplinary group – mostly natural scientists (forestry, fish &amp; wildlife, </a:t>
            </a:r>
            <a:r>
              <a:rPr lang="en-US" altLang="en-US" dirty="0" err="1" smtClean="0"/>
              <a:t>etc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smtClean="0"/>
              <a:t>Alain Hastings, Lynn McGuire, Robyn Wilson, many others</a:t>
            </a:r>
            <a:endParaRPr lang="en-US" altLang="en-US" dirty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Thought piece</a:t>
            </a:r>
          </a:p>
          <a:p>
            <a:r>
              <a:rPr lang="en-US" dirty="0" smtClean="0"/>
              <a:t>Ecological systems operate on longer and shorter (!) timescales than humans</a:t>
            </a:r>
          </a:p>
          <a:p>
            <a:r>
              <a:rPr lang="en-US" dirty="0" smtClean="0"/>
              <a:t>Illustrated in 3 cases:</a:t>
            </a:r>
            <a:br>
              <a:rPr lang="en-US" dirty="0" smtClean="0"/>
            </a:br>
            <a:r>
              <a:rPr lang="en-US" i="1" dirty="0" smtClean="0"/>
              <a:t>- Eutrophication of western Lake Erie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Forest fires in western US</a:t>
            </a:r>
            <a:br>
              <a:rPr lang="en-US" dirty="0" smtClean="0"/>
            </a:br>
            <a:r>
              <a:rPr lang="en-US" dirty="0" smtClean="0"/>
              <a:t>- Emerald ash borer and invasive species</a:t>
            </a:r>
          </a:p>
          <a:p>
            <a:r>
              <a:rPr lang="en-US" dirty="0" smtClean="0"/>
              <a:t>Identify comment points where different types of mismatches arise </a:t>
            </a:r>
          </a:p>
          <a:p>
            <a:r>
              <a:rPr lang="en-US" dirty="0" smtClean="0"/>
              <a:t>Suggest (behavioral)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998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</a:t>
            </a:r>
            <a:r>
              <a:rPr lang="en-US" dirty="0" smtClean="0"/>
              <a:t>interactions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75434"/>
            <a:ext cx="6858000" cy="42157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806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Framework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458200" cy="472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644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63000" cy="1143000"/>
          </a:xfrm>
        </p:spPr>
        <p:txBody>
          <a:bodyPr/>
          <a:lstStyle/>
          <a:p>
            <a:r>
              <a:rPr lang="en-US" dirty="0" smtClean="0"/>
              <a:t>Typology </a:t>
            </a:r>
            <a:r>
              <a:rPr lang="en-US" dirty="0"/>
              <a:t>of timescale </a:t>
            </a:r>
            <a:r>
              <a:rPr lang="en-US" dirty="0" smtClean="0"/>
              <a:t>mismatches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83820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16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Western Lake Erie Eutrophication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Phosphorus is used for farming</a:t>
            </a:r>
          </a:p>
          <a:p>
            <a:r>
              <a:rPr lang="en-US" dirty="0" smtClean="0"/>
              <a:t>Runoff causes harmful algal blooms</a:t>
            </a:r>
          </a:p>
          <a:p>
            <a:r>
              <a:rPr lang="en-US" dirty="0" smtClean="0"/>
              <a:t>Algal blooms also exacerbated by warmer temperatures and wetter weather</a:t>
            </a:r>
          </a:p>
        </p:txBody>
      </p:sp>
    </p:spTree>
    <p:extLst>
      <p:ext uri="{BB962C8B-B14F-4D97-AF65-F5344CB8AC3E}">
        <p14:creationId xmlns:p14="http://schemas.microsoft.com/office/powerpoint/2010/main" val="307914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Mismatches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Lag between policy </a:t>
            </a:r>
            <a:r>
              <a:rPr lang="en-US" dirty="0" smtClean="0"/>
              <a:t>actions (annual), </a:t>
            </a:r>
            <a:r>
              <a:rPr lang="en-US" dirty="0"/>
              <a:t>farmer </a:t>
            </a:r>
            <a:r>
              <a:rPr lang="en-US" dirty="0" smtClean="0"/>
              <a:t>actions (annual), </a:t>
            </a:r>
            <a:r>
              <a:rPr lang="en-US" dirty="0"/>
              <a:t>and water </a:t>
            </a:r>
            <a:r>
              <a:rPr lang="en-US" dirty="0" smtClean="0"/>
              <a:t>quality response (decadal to generational)</a:t>
            </a:r>
          </a:p>
          <a:p>
            <a:r>
              <a:rPr lang="en-US" dirty="0" smtClean="0"/>
              <a:t>Short term fluctuations in water quality due to weather</a:t>
            </a:r>
          </a:p>
          <a:p>
            <a:r>
              <a:rPr lang="en-US" dirty="0" smtClean="0"/>
              <a:t>Annual economic goals, long term protection of ecology and economy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32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Behavioral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r>
              <a:rPr lang="en-US" sz="2400" dirty="0" smtClean="0"/>
              <a:t>Decision </a:t>
            </a:r>
            <a:r>
              <a:rPr lang="en-US" sz="2400" dirty="0"/>
              <a:t>analytic </a:t>
            </a:r>
            <a:r>
              <a:rPr lang="en-US" sz="2400" dirty="0" smtClean="0"/>
              <a:t>tools for policy makers</a:t>
            </a:r>
          </a:p>
          <a:p>
            <a:r>
              <a:rPr lang="en-US" sz="2400" dirty="0"/>
              <a:t>Economic incentives </a:t>
            </a:r>
            <a:r>
              <a:rPr lang="en-US" sz="2400" dirty="0" smtClean="0"/>
              <a:t>for adoption of new technologies</a:t>
            </a:r>
          </a:p>
          <a:p>
            <a:r>
              <a:rPr lang="en-US" sz="2400" dirty="0" smtClean="0"/>
              <a:t>Choice bracketing: fertilizer application framed as multi-annual choice</a:t>
            </a:r>
            <a:br>
              <a:rPr lang="en-US" sz="2400" dirty="0" smtClean="0"/>
            </a:br>
            <a:r>
              <a:rPr lang="en-US" sz="2400" dirty="0" smtClean="0"/>
              <a:t>(comprehensive nutrient management planning)</a:t>
            </a:r>
          </a:p>
          <a:p>
            <a:r>
              <a:rPr lang="en-US" sz="2400" dirty="0" smtClean="0"/>
              <a:t>Display lake eutrophication as a running 3-year average rather than annual (reduce peak-end)</a:t>
            </a:r>
          </a:p>
          <a:p>
            <a:r>
              <a:rPr lang="en-US" sz="2400" dirty="0" smtClean="0"/>
              <a:t>Focus on tracking behavioral drivers (phosphorus) rather than consequence (eutrophication)</a:t>
            </a:r>
          </a:p>
          <a:p>
            <a:r>
              <a:rPr lang="en-US" sz="2400" dirty="0" smtClean="0"/>
              <a:t>Display current levels of eutrophication as losses with respect to some healthy reference point</a:t>
            </a:r>
            <a:endParaRPr lang="en-US" sz="2400" dirty="0"/>
          </a:p>
          <a:p>
            <a:r>
              <a:rPr lang="en-US" sz="2400" dirty="0" smtClean="0"/>
              <a:t>Use social norms to provide immediate social benefit for farmers to change behavior </a:t>
            </a:r>
          </a:p>
          <a:p>
            <a:r>
              <a:rPr lang="en-US" sz="2400" dirty="0" smtClean="0"/>
              <a:t>Other ideas?</a:t>
            </a:r>
          </a:p>
        </p:txBody>
      </p:sp>
    </p:spTree>
    <p:extLst>
      <p:ext uri="{BB962C8B-B14F-4D97-AF65-F5344CB8AC3E}">
        <p14:creationId xmlns:p14="http://schemas.microsoft.com/office/powerpoint/2010/main" val="373042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3">
      <a:dk1>
        <a:srgbClr val="000000"/>
      </a:dk1>
      <a:lt1>
        <a:srgbClr val="FFFFFF"/>
      </a:lt1>
      <a:dk2>
        <a:srgbClr val="008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008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174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1_Default Design</vt:lpstr>
      <vt:lpstr>Timescale Mismatches</vt:lpstr>
      <vt:lpstr>People</vt:lpstr>
      <vt:lpstr>Overview</vt:lpstr>
      <vt:lpstr>Structural interactions</vt:lpstr>
      <vt:lpstr>Decision Framework</vt:lpstr>
      <vt:lpstr>Typology of timescale mismatches</vt:lpstr>
      <vt:lpstr>Western Lake Erie Eutrophication</vt:lpstr>
      <vt:lpstr>Mismatches</vt:lpstr>
      <vt:lpstr>Behavioral Solutions</vt:lpstr>
      <vt:lpstr>Other cases</vt:lpstr>
      <vt:lpstr>Thank You!</vt:lpstr>
    </vt:vector>
  </TitlesOfParts>
  <Company>cred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cred</dc:creator>
  <cp:lastModifiedBy>Dave</cp:lastModifiedBy>
  <cp:revision>22</cp:revision>
  <dcterms:created xsi:type="dcterms:W3CDTF">2007-02-04T22:43:53Z</dcterms:created>
  <dcterms:modified xsi:type="dcterms:W3CDTF">2014-05-15T06:28:40Z</dcterms:modified>
</cp:coreProperties>
</file>