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4"/>
  </p:notesMasterIdLst>
  <p:sldIdLst>
    <p:sldId id="256" r:id="rId2"/>
    <p:sldId id="907" r:id="rId3"/>
    <p:sldId id="835" r:id="rId4"/>
    <p:sldId id="836" r:id="rId5"/>
    <p:sldId id="881" r:id="rId6"/>
    <p:sldId id="837" r:id="rId7"/>
    <p:sldId id="361" r:id="rId8"/>
    <p:sldId id="838" r:id="rId9"/>
    <p:sldId id="882" r:id="rId10"/>
    <p:sldId id="883" r:id="rId11"/>
    <p:sldId id="839" r:id="rId12"/>
    <p:sldId id="840" r:id="rId13"/>
    <p:sldId id="853" r:id="rId14"/>
    <p:sldId id="876" r:id="rId15"/>
    <p:sldId id="874" r:id="rId16"/>
    <p:sldId id="884" r:id="rId17"/>
    <p:sldId id="885" r:id="rId18"/>
    <p:sldId id="886" r:id="rId19"/>
    <p:sldId id="875" r:id="rId20"/>
    <p:sldId id="854" r:id="rId21"/>
    <p:sldId id="880" r:id="rId22"/>
    <p:sldId id="855" r:id="rId23"/>
    <p:sldId id="913" r:id="rId24"/>
    <p:sldId id="914" r:id="rId25"/>
    <p:sldId id="915" r:id="rId26"/>
    <p:sldId id="841" r:id="rId27"/>
    <p:sldId id="842" r:id="rId28"/>
    <p:sldId id="868" r:id="rId29"/>
    <p:sldId id="865" r:id="rId30"/>
    <p:sldId id="289" r:id="rId31"/>
    <p:sldId id="290" r:id="rId32"/>
    <p:sldId id="291" r:id="rId33"/>
    <p:sldId id="292" r:id="rId34"/>
    <p:sldId id="293" r:id="rId35"/>
    <p:sldId id="294" r:id="rId36"/>
    <p:sldId id="895" r:id="rId37"/>
    <p:sldId id="287" r:id="rId38"/>
    <p:sldId id="888" r:id="rId39"/>
    <p:sldId id="909" r:id="rId40"/>
    <p:sldId id="845" r:id="rId41"/>
    <p:sldId id="858" r:id="rId42"/>
    <p:sldId id="869" r:id="rId43"/>
    <p:sldId id="896" r:id="rId44"/>
    <p:sldId id="910" r:id="rId45"/>
    <p:sldId id="847" r:id="rId46"/>
    <p:sldId id="870" r:id="rId47"/>
    <p:sldId id="912" r:id="rId48"/>
    <p:sldId id="848" r:id="rId49"/>
    <p:sldId id="897" r:id="rId50"/>
    <p:sldId id="911" r:id="rId51"/>
    <p:sldId id="849" r:id="rId52"/>
    <p:sldId id="850" r:id="rId53"/>
    <p:sldId id="873" r:id="rId54"/>
    <p:sldId id="898" r:id="rId55"/>
    <p:sldId id="899" r:id="rId56"/>
    <p:sldId id="851" r:id="rId57"/>
    <p:sldId id="852" r:id="rId58"/>
    <p:sldId id="900" r:id="rId59"/>
    <p:sldId id="906" r:id="rId60"/>
    <p:sldId id="834" r:id="rId61"/>
    <p:sldId id="887" r:id="rId62"/>
    <p:sldId id="90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E2EFDA"/>
    <a:srgbClr val="FF4747"/>
    <a:srgbClr val="FFC1C1"/>
    <a:srgbClr val="C1C6C8"/>
    <a:srgbClr val="1B365D"/>
    <a:srgbClr val="0C2344"/>
    <a:srgbClr val="78BE20"/>
    <a:srgbClr val="00B5E2"/>
    <a:srgbClr val="00B5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6" autoAdjust="0"/>
    <p:restoredTop sz="79066" autoAdjust="0"/>
  </p:normalViewPr>
  <p:slideViewPr>
    <p:cSldViewPr snapToGrid="0">
      <p:cViewPr varScale="1">
        <p:scale>
          <a:sx n="59" d="100"/>
          <a:sy n="59" d="100"/>
        </p:scale>
        <p:origin x="45" y="20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99A9-4AB9-9A04-7F44E95DF93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99A9-4AB9-9A04-7F44E95DF93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99A9-4AB9-9A04-7F44E95DF93C}"/>
            </c:ext>
          </c:extLst>
        </c:ser>
        <c:ser>
          <c:idx val="3"/>
          <c:order val="3"/>
          <c:tx>
            <c:strRef>
              <c:f>Sheet1!$E$2</c:f>
              <c:strCache>
                <c:ptCount val="1"/>
                <c:pt idx="0">
                  <c:v>Fleece + bundled message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Sheet1!$A$3:$A$6</c:f>
              <c:strCache>
                <c:ptCount val="4"/>
                <c:pt idx="0">
                  <c:v>S1</c:v>
                </c:pt>
                <c:pt idx="1">
                  <c:v>S2</c:v>
                </c:pt>
                <c:pt idx="2">
                  <c:v>S3</c:v>
                </c:pt>
                <c:pt idx="3">
                  <c:v>S4</c:v>
                </c:pt>
              </c:strCache>
            </c:strRef>
          </c:cat>
          <c:val>
            <c:numRef>
              <c:f>Sheet1!$E$3:$E$6</c:f>
              <c:numCache>
                <c:formatCode>General</c:formatCode>
                <c:ptCount val="4"/>
                <c:pt idx="0">
                  <c:v>59.63</c:v>
                </c:pt>
                <c:pt idx="1">
                  <c:v>60.89</c:v>
                </c:pt>
                <c:pt idx="2">
                  <c:v>60.23</c:v>
                </c:pt>
                <c:pt idx="3">
                  <c:v>62.33</c:v>
                </c:pt>
              </c:numCache>
            </c:numRef>
          </c:val>
          <c:smooth val="0"/>
          <c:extLst>
            <c:ext xmlns:c16="http://schemas.microsoft.com/office/drawing/2014/chart" uri="{C3380CC4-5D6E-409C-BE32-E72D297353CC}">
              <c16:uniqueId val="{00000003-99A9-4AB9-9A04-7F44E95DF93C}"/>
            </c:ext>
          </c:extLst>
        </c:ser>
        <c:ser>
          <c:idx val="4"/>
          <c:order val="4"/>
          <c:tx>
            <c:strRef>
              <c:f>Sheet1!$F$2</c:f>
              <c:strCache>
                <c:ptCount val="1"/>
                <c:pt idx="0">
                  <c:v>Sea turtle+fleece+bundled message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Sheet1!$A$3:$A$6</c:f>
              <c:strCache>
                <c:ptCount val="4"/>
                <c:pt idx="0">
                  <c:v>S1</c:v>
                </c:pt>
                <c:pt idx="1">
                  <c:v>S2</c:v>
                </c:pt>
                <c:pt idx="2">
                  <c:v>S3</c:v>
                </c:pt>
                <c:pt idx="3">
                  <c:v>S4</c:v>
                </c:pt>
              </c:strCache>
            </c:strRef>
          </c:cat>
          <c:val>
            <c:numRef>
              <c:f>Sheet1!$F$3:$F$6</c:f>
              <c:numCache>
                <c:formatCode>General</c:formatCode>
                <c:ptCount val="4"/>
                <c:pt idx="0">
                  <c:v>63.71</c:v>
                </c:pt>
                <c:pt idx="1">
                  <c:v>63.88</c:v>
                </c:pt>
                <c:pt idx="2">
                  <c:v>62.21</c:v>
                </c:pt>
                <c:pt idx="3">
                  <c:v>60.88</c:v>
                </c:pt>
              </c:numCache>
            </c:numRef>
          </c:val>
          <c:smooth val="0"/>
          <c:extLst>
            <c:ext xmlns:c16="http://schemas.microsoft.com/office/drawing/2014/chart" uri="{C3380CC4-5D6E-409C-BE32-E72D297353CC}">
              <c16:uniqueId val="{00000004-99A9-4AB9-9A04-7F44E95DF93C}"/>
            </c:ext>
          </c:extLst>
        </c:ser>
        <c:ser>
          <c:idx val="5"/>
          <c:order val="5"/>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99A9-4AB9-9A04-7F44E95DF93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99A9-4AB9-9A04-7F44E95DF93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99A9-4AB9-9A04-7F44E95DF93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99A9-4AB9-9A04-7F44E95DF93C}"/>
            </c:ext>
          </c:extLst>
        </c:ser>
        <c:ser>
          <c:idx val="5"/>
          <c:order val="3"/>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99A9-4AB9-9A04-7F44E95DF93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w="25400">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2023-05-29</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12</a:t>
            </a:fld>
            <a:endParaRPr lang="en-US" dirty="0"/>
          </a:p>
        </p:txBody>
      </p:sp>
    </p:spTree>
    <p:extLst>
      <p:ext uri="{BB962C8B-B14F-4D97-AF65-F5344CB8AC3E}">
        <p14:creationId xmlns:p14="http://schemas.microsoft.com/office/powerpoint/2010/main" val="408333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13</a:t>
            </a:fld>
            <a:endParaRPr lang="en-US" dirty="0"/>
          </a:p>
        </p:txBody>
      </p:sp>
    </p:spTree>
    <p:extLst>
      <p:ext uri="{BB962C8B-B14F-4D97-AF65-F5344CB8AC3E}">
        <p14:creationId xmlns:p14="http://schemas.microsoft.com/office/powerpoint/2010/main" val="4083330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14</a:t>
            </a:fld>
            <a:endParaRPr lang="en-US" dirty="0"/>
          </a:p>
        </p:txBody>
      </p:sp>
    </p:spTree>
    <p:extLst>
      <p:ext uri="{BB962C8B-B14F-4D97-AF65-F5344CB8AC3E}">
        <p14:creationId xmlns:p14="http://schemas.microsoft.com/office/powerpoint/2010/main" val="3917078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15</a:t>
            </a:fld>
            <a:endParaRPr lang="en-US" dirty="0"/>
          </a:p>
        </p:txBody>
      </p:sp>
    </p:spTree>
    <p:extLst>
      <p:ext uri="{BB962C8B-B14F-4D97-AF65-F5344CB8AC3E}">
        <p14:creationId xmlns:p14="http://schemas.microsoft.com/office/powerpoint/2010/main" val="19392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16</a:t>
            </a:fld>
            <a:endParaRPr lang="en-US" dirty="0"/>
          </a:p>
        </p:txBody>
      </p:sp>
    </p:spTree>
    <p:extLst>
      <p:ext uri="{BB962C8B-B14F-4D97-AF65-F5344CB8AC3E}">
        <p14:creationId xmlns:p14="http://schemas.microsoft.com/office/powerpoint/2010/main" val="11366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17</a:t>
            </a:fld>
            <a:endParaRPr lang="en-US" dirty="0"/>
          </a:p>
        </p:txBody>
      </p:sp>
    </p:spTree>
    <p:extLst>
      <p:ext uri="{BB962C8B-B14F-4D97-AF65-F5344CB8AC3E}">
        <p14:creationId xmlns:p14="http://schemas.microsoft.com/office/powerpoint/2010/main" val="75476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18</a:t>
            </a:fld>
            <a:endParaRPr lang="en-US" dirty="0"/>
          </a:p>
        </p:txBody>
      </p:sp>
    </p:spTree>
    <p:extLst>
      <p:ext uri="{BB962C8B-B14F-4D97-AF65-F5344CB8AC3E}">
        <p14:creationId xmlns:p14="http://schemas.microsoft.com/office/powerpoint/2010/main" val="381307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19</a:t>
            </a:fld>
            <a:endParaRPr lang="en-US" dirty="0"/>
          </a:p>
        </p:txBody>
      </p:sp>
    </p:spTree>
    <p:extLst>
      <p:ext uri="{BB962C8B-B14F-4D97-AF65-F5344CB8AC3E}">
        <p14:creationId xmlns:p14="http://schemas.microsoft.com/office/powerpoint/2010/main" val="4019747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20</a:t>
            </a:fld>
            <a:endParaRPr lang="en-US" dirty="0"/>
          </a:p>
        </p:txBody>
      </p:sp>
    </p:spTree>
    <p:extLst>
      <p:ext uri="{BB962C8B-B14F-4D97-AF65-F5344CB8AC3E}">
        <p14:creationId xmlns:p14="http://schemas.microsoft.com/office/powerpoint/2010/main" val="2981063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22</a:t>
            </a:fld>
            <a:endParaRPr lang="en-US" dirty="0"/>
          </a:p>
        </p:txBody>
      </p:sp>
    </p:spTree>
    <p:extLst>
      <p:ext uri="{BB962C8B-B14F-4D97-AF65-F5344CB8AC3E}">
        <p14:creationId xmlns:p14="http://schemas.microsoft.com/office/powerpoint/2010/main" val="110448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2682669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23</a:t>
            </a:fld>
            <a:endParaRPr lang="en-US" dirty="0"/>
          </a:p>
        </p:txBody>
      </p:sp>
    </p:spTree>
    <p:extLst>
      <p:ext uri="{BB962C8B-B14F-4D97-AF65-F5344CB8AC3E}">
        <p14:creationId xmlns:p14="http://schemas.microsoft.com/office/powerpoint/2010/main" val="1500445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24</a:t>
            </a:fld>
            <a:endParaRPr lang="en-US" dirty="0"/>
          </a:p>
        </p:txBody>
      </p:sp>
    </p:spTree>
    <p:extLst>
      <p:ext uri="{BB962C8B-B14F-4D97-AF65-F5344CB8AC3E}">
        <p14:creationId xmlns:p14="http://schemas.microsoft.com/office/powerpoint/2010/main" val="3362679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25</a:t>
            </a:fld>
            <a:endParaRPr lang="en-US" dirty="0"/>
          </a:p>
        </p:txBody>
      </p:sp>
    </p:spTree>
    <p:extLst>
      <p:ext uri="{BB962C8B-B14F-4D97-AF65-F5344CB8AC3E}">
        <p14:creationId xmlns:p14="http://schemas.microsoft.com/office/powerpoint/2010/main" val="1926573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Note: 1,647 agreed to participate in advance, but only 1,158 completed the time 1 survey, mostly due to blocked emails from Microsoft-related email addresses (such as @hotmail, @outlook, @msn, and @live email addresses) blocking our emails. </a:t>
            </a:r>
          </a:p>
        </p:txBody>
      </p:sp>
      <p:sp>
        <p:nvSpPr>
          <p:cNvPr id="4" name="Slide Number Placeholder 3"/>
          <p:cNvSpPr>
            <a:spLocks noGrp="1"/>
          </p:cNvSpPr>
          <p:nvPr>
            <p:ph type="sldNum" sz="quarter" idx="5"/>
          </p:nvPr>
        </p:nvSpPr>
        <p:spPr/>
        <p:txBody>
          <a:bodyPr/>
          <a:lstStyle/>
          <a:p>
            <a:fld id="{9CAD0B9E-614A-403F-B386-35A7EB4E3A1F}" type="slidenum">
              <a:rPr lang="en-US" smtClean="0"/>
              <a:t>27</a:t>
            </a:fld>
            <a:endParaRPr lang="en-US" dirty="0"/>
          </a:p>
        </p:txBody>
      </p:sp>
    </p:spTree>
    <p:extLst>
      <p:ext uri="{BB962C8B-B14F-4D97-AF65-F5344CB8AC3E}">
        <p14:creationId xmlns:p14="http://schemas.microsoft.com/office/powerpoint/2010/main" val="28764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28</a:t>
            </a:fld>
            <a:endParaRPr lang="en-US" dirty="0"/>
          </a:p>
        </p:txBody>
      </p:sp>
    </p:spTree>
    <p:extLst>
      <p:ext uri="{BB962C8B-B14F-4D97-AF65-F5344CB8AC3E}">
        <p14:creationId xmlns:p14="http://schemas.microsoft.com/office/powerpoint/2010/main" val="3660977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29</a:t>
            </a:fld>
            <a:endParaRPr lang="en-US" dirty="0"/>
          </a:p>
        </p:txBody>
      </p:sp>
    </p:spTree>
    <p:extLst>
      <p:ext uri="{BB962C8B-B14F-4D97-AF65-F5344CB8AC3E}">
        <p14:creationId xmlns:p14="http://schemas.microsoft.com/office/powerpoint/2010/main" val="934060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41</a:t>
            </a:fld>
            <a:endParaRPr lang="en-US" dirty="0"/>
          </a:p>
        </p:txBody>
      </p:sp>
    </p:spTree>
    <p:extLst>
      <p:ext uri="{BB962C8B-B14F-4D97-AF65-F5344CB8AC3E}">
        <p14:creationId xmlns:p14="http://schemas.microsoft.com/office/powerpoint/2010/main" val="3720414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42</a:t>
            </a:fld>
            <a:endParaRPr lang="en-US" dirty="0"/>
          </a:p>
        </p:txBody>
      </p:sp>
    </p:spTree>
    <p:extLst>
      <p:ext uri="{BB962C8B-B14F-4D97-AF65-F5344CB8AC3E}">
        <p14:creationId xmlns:p14="http://schemas.microsoft.com/office/powerpoint/2010/main" val="4069126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46</a:t>
            </a:fld>
            <a:endParaRPr lang="en-US" dirty="0"/>
          </a:p>
        </p:txBody>
      </p:sp>
    </p:spTree>
    <p:extLst>
      <p:ext uri="{BB962C8B-B14F-4D97-AF65-F5344CB8AC3E}">
        <p14:creationId xmlns:p14="http://schemas.microsoft.com/office/powerpoint/2010/main" val="1379780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47</a:t>
            </a:fld>
            <a:endParaRPr lang="en-US" dirty="0"/>
          </a:p>
        </p:txBody>
      </p:sp>
    </p:spTree>
    <p:extLst>
      <p:ext uri="{BB962C8B-B14F-4D97-AF65-F5344CB8AC3E}">
        <p14:creationId xmlns:p14="http://schemas.microsoft.com/office/powerpoint/2010/main" val="392158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sz="1800" dirty="0">
                <a:effectLst/>
                <a:latin typeface="Calibri,sans-serif"/>
              </a:rPr>
              <a:t>These are the total numbers reported across the year. However, we only made logging “mandatory” for the first six months. Furthermore, man loads may not have been logged. The average across the year comes out to 1.2 laundry loads logged per week, and 0.9 drier loads logged per week. This is far below BC Hydro’s Residential End Use Study, which indicates the average # of washer loads (across all households and housing types) is 3.7 per week and the average # of dryer loads is 3.5 per week. The difference is likely due to a combination of self-selection and self-report issues. The ratio of machine dried loads to washed loads is probably the most reliable measure, avoiding self-report effects (but not self-selection effects). </a:t>
            </a: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48</a:t>
            </a:fld>
            <a:endParaRPr lang="en-US" dirty="0"/>
          </a:p>
        </p:txBody>
      </p:sp>
    </p:spTree>
    <p:extLst>
      <p:ext uri="{BB962C8B-B14F-4D97-AF65-F5344CB8AC3E}">
        <p14:creationId xmlns:p14="http://schemas.microsoft.com/office/powerpoint/2010/main" val="2714309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b="0" dirty="0"/>
              <a:t>The average household electricity consumption kWh per day is 28.9 kWh in the USA</a:t>
            </a:r>
            <a:endParaRPr lang="en-CA" sz="1200" b="0" i="1" dirty="0">
              <a:latin typeface="Calibri" panose="020F0502020204030204" pitchFamily="34" charset="0"/>
              <a:cs typeface="Calibri" panose="020F0502020204030204" pitchFamily="34" charset="0"/>
            </a:endParaRPr>
          </a:p>
          <a:p>
            <a:pPr marL="0" indent="0">
              <a:spcBef>
                <a:spcPts val="1000"/>
              </a:spcBef>
              <a:buFont typeface="+mj-lt"/>
              <a:buNone/>
            </a:pPr>
            <a:r>
              <a:rPr lang="en-US" dirty="0"/>
              <a:t>Th</a:t>
            </a:r>
            <a:r>
              <a:rPr lang="en-US" b="0" dirty="0"/>
              <a:t>e Texas average kilowatt usage per day is 39.2 kWh</a:t>
            </a:r>
            <a:endParaRPr lang="en-CA" sz="1200" b="0" i="1" dirty="0">
              <a:latin typeface="Calibri" panose="020F0502020204030204" pitchFamily="34" charset="0"/>
              <a:cs typeface="Calibri" panose="020F0502020204030204" pitchFamily="34" charset="0"/>
            </a:endParaRPr>
          </a:p>
          <a:p>
            <a:pPr marL="0" indent="0">
              <a:spcBef>
                <a:spcPts val="1000"/>
              </a:spcBef>
              <a:buFont typeface="+mj-lt"/>
              <a:buNone/>
            </a:pPr>
            <a:r>
              <a:rPr lang="en-CA" sz="1200" i="1" dirty="0">
                <a:latin typeface="Calibri" panose="020F0502020204030204" pitchFamily="34" charset="0"/>
                <a:cs typeface="Calibri" panose="020F0502020204030204" pitchFamily="34" charset="0"/>
              </a:rPr>
              <a:t>https://electricityplans.com/kwh-kilowatt-hour-can-power/</a:t>
            </a:r>
          </a:p>
        </p:txBody>
      </p:sp>
      <p:sp>
        <p:nvSpPr>
          <p:cNvPr id="4" name="Slide Number Placeholder 3"/>
          <p:cNvSpPr>
            <a:spLocks noGrp="1"/>
          </p:cNvSpPr>
          <p:nvPr>
            <p:ph type="sldNum" sz="quarter" idx="5"/>
          </p:nvPr>
        </p:nvSpPr>
        <p:spPr/>
        <p:txBody>
          <a:bodyPr/>
          <a:lstStyle/>
          <a:p>
            <a:fld id="{9CAD0B9E-614A-403F-B386-35A7EB4E3A1F}" type="slidenum">
              <a:rPr lang="en-US" smtClean="0"/>
              <a:t>52</a:t>
            </a:fld>
            <a:endParaRPr lang="en-US" dirty="0"/>
          </a:p>
        </p:txBody>
      </p:sp>
    </p:spTree>
    <p:extLst>
      <p:ext uri="{BB962C8B-B14F-4D97-AF65-F5344CB8AC3E}">
        <p14:creationId xmlns:p14="http://schemas.microsoft.com/office/powerpoint/2010/main" val="3853312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53</a:t>
            </a:fld>
            <a:endParaRPr lang="en-US" dirty="0"/>
          </a:p>
        </p:txBody>
      </p:sp>
    </p:spTree>
    <p:extLst>
      <p:ext uri="{BB962C8B-B14F-4D97-AF65-F5344CB8AC3E}">
        <p14:creationId xmlns:p14="http://schemas.microsoft.com/office/powerpoint/2010/main" val="1450705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57</a:t>
            </a:fld>
            <a:endParaRPr lang="en-US" dirty="0"/>
          </a:p>
        </p:txBody>
      </p:sp>
    </p:spTree>
    <p:extLst>
      <p:ext uri="{BB962C8B-B14F-4D97-AF65-F5344CB8AC3E}">
        <p14:creationId xmlns:p14="http://schemas.microsoft.com/office/powerpoint/2010/main" val="1046081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58</a:t>
            </a:fld>
            <a:endParaRPr lang="en-US" dirty="0"/>
          </a:p>
        </p:txBody>
      </p:sp>
    </p:spTree>
    <p:extLst>
      <p:ext uri="{BB962C8B-B14F-4D97-AF65-F5344CB8AC3E}">
        <p14:creationId xmlns:p14="http://schemas.microsoft.com/office/powerpoint/2010/main" val="3264608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62</a:t>
            </a:fld>
            <a:endParaRPr lang="en-US" dirty="0"/>
          </a:p>
        </p:txBody>
      </p:sp>
    </p:spTree>
    <p:extLst>
      <p:ext uri="{BB962C8B-B14F-4D97-AF65-F5344CB8AC3E}">
        <p14:creationId xmlns:p14="http://schemas.microsoft.com/office/powerpoint/2010/main" val="271262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41043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a:t>
            </a:fld>
            <a:endParaRPr lang="en-US" dirty="0"/>
          </a:p>
        </p:txBody>
      </p:sp>
    </p:spTree>
    <p:extLst>
      <p:ext uri="{BB962C8B-B14F-4D97-AF65-F5344CB8AC3E}">
        <p14:creationId xmlns:p14="http://schemas.microsoft.com/office/powerpoint/2010/main" val="178358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br>
              <a:rPr lang="en-CA" sz="1200" b="0" dirty="0">
                <a:solidFill>
                  <a:schemeClr val="tx1"/>
                </a:solidFill>
              </a:rPr>
            </a:br>
            <a:r>
              <a:rPr lang="en-CA" sz="1200" i="0" dirty="0">
                <a:latin typeface="Calibri" panose="020F0502020204030204" pitchFamily="34" charset="0"/>
                <a:cs typeface="Calibri" panose="020F0502020204030204" pitchFamily="34" charset="0"/>
              </a:rPr>
              <a:t>Image source: https://www.freeimages.com/photo/washing-machine-1418432</a:t>
            </a:r>
          </a:p>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a:t>
            </a:fld>
            <a:endParaRPr lang="en-US" dirty="0"/>
          </a:p>
        </p:txBody>
      </p:sp>
    </p:spTree>
    <p:extLst>
      <p:ext uri="{BB962C8B-B14F-4D97-AF65-F5344CB8AC3E}">
        <p14:creationId xmlns:p14="http://schemas.microsoft.com/office/powerpoint/2010/main" val="228491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CA" sz="1200" i="1" dirty="0">
                <a:latin typeface="Calibri" panose="020F0502020204030204" pitchFamily="34" charset="0"/>
                <a:cs typeface="Calibri" panose="020F0502020204030204" pitchFamily="34" charset="0"/>
              </a:rPr>
              <a:t>Main study dates: </a:t>
            </a:r>
            <a:r>
              <a:rPr lang="en-CA" b="0" dirty="0">
                <a:solidFill>
                  <a:schemeClr val="tx1"/>
                </a:solidFill>
              </a:rPr>
              <a:t>June 2021 – May 2022</a:t>
            </a:r>
          </a:p>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7</a:t>
            </a:fld>
            <a:endParaRPr lang="en-US" dirty="0"/>
          </a:p>
        </p:txBody>
      </p:sp>
    </p:spTree>
    <p:extLst>
      <p:ext uri="{BB962C8B-B14F-4D97-AF65-F5344CB8AC3E}">
        <p14:creationId xmlns:p14="http://schemas.microsoft.com/office/powerpoint/2010/main" val="406755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9</a:t>
            </a:fld>
            <a:endParaRPr lang="en-US" dirty="0"/>
          </a:p>
        </p:txBody>
      </p:sp>
    </p:spTree>
    <p:extLst>
      <p:ext uri="{BB962C8B-B14F-4D97-AF65-F5344CB8AC3E}">
        <p14:creationId xmlns:p14="http://schemas.microsoft.com/office/powerpoint/2010/main" val="409435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10</a:t>
            </a:fld>
            <a:endParaRPr lang="en-US" dirty="0"/>
          </a:p>
        </p:txBody>
      </p:sp>
    </p:spTree>
    <p:extLst>
      <p:ext uri="{BB962C8B-B14F-4D97-AF65-F5344CB8AC3E}">
        <p14:creationId xmlns:p14="http://schemas.microsoft.com/office/powerpoint/2010/main" val="2346332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368" y="4839094"/>
            <a:ext cx="3642250" cy="1618000"/>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2023-05-29</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nrcan.gc.ca/energy-efficiency/energuide-canada/energuide-vehicles/2101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spredicted.org/WWZ_WQ3"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sauder.ubc.ca/thought-leadership/divisions-groups/decision-insights-business-society/events-courses-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nergystar.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Twice as nice? </a:t>
            </a:r>
          </a:p>
        </p:txBody>
      </p:sp>
      <p:sp>
        <p:nvSpPr>
          <p:cNvPr id="3" name="Text Placeholder 2">
            <a:extLst>
              <a:ext uri="{FF2B5EF4-FFF2-40B4-BE49-F238E27FC236}">
                <a16:creationId xmlns:a16="http://schemas.microsoft.com/office/drawing/2014/main" id="{74A66BA6-6536-409B-ADD5-0AE80E07C001}"/>
              </a:ext>
            </a:extLst>
          </p:cNvPr>
          <p:cNvSpPr>
            <a:spLocks noGrp="1"/>
          </p:cNvSpPr>
          <p:nvPr>
            <p:ph type="body" sz="quarter" idx="10"/>
          </p:nvPr>
        </p:nvSpPr>
        <p:spPr>
          <a:xfrm>
            <a:off x="319100" y="3295035"/>
            <a:ext cx="11553799" cy="1109472"/>
          </a:xfrm>
        </p:spPr>
        <p:txBody>
          <a:bodyPr>
            <a:normAutofit/>
          </a:bodyPr>
          <a:lstStyle/>
          <a:p>
            <a:r>
              <a:rPr lang="en-CA" dirty="0"/>
              <a:t>A Longitudinal Field Study of Separate vs. Combined Nudges for Household Laundry Behaviours</a:t>
            </a:r>
          </a:p>
        </p:txBody>
      </p:sp>
      <p:pic>
        <p:nvPicPr>
          <p:cNvPr id="9" name="Picture 8">
            <a:extLst>
              <a:ext uri="{FF2B5EF4-FFF2-40B4-BE49-F238E27FC236}">
                <a16:creationId xmlns:a16="http://schemas.microsoft.com/office/drawing/2014/main" id="{29DBD2D3-5CB3-2E14-93C0-A427EE13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05" y="4720296"/>
            <a:ext cx="2052738" cy="2052738"/>
          </a:xfrm>
          <a:prstGeom prst="rect">
            <a:avLst/>
          </a:prstGeom>
        </p:spPr>
      </p:pic>
      <p:pic>
        <p:nvPicPr>
          <p:cNvPr id="5" name="Picture 4">
            <a:extLst>
              <a:ext uri="{FF2B5EF4-FFF2-40B4-BE49-F238E27FC236}">
                <a16:creationId xmlns:a16="http://schemas.microsoft.com/office/drawing/2014/main" id="{5C6BE974-9ECB-3241-D8D6-1F02053B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919" y="4917536"/>
            <a:ext cx="3980291" cy="1207355"/>
          </a:xfrm>
          <a:prstGeom prst="rect">
            <a:avLst/>
          </a:prstGeom>
        </p:spPr>
      </p:pic>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33855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a:t>
            </a:r>
            <a:r>
              <a:rPr lang="en-US" sz="800" dirty="0">
                <a:hlinkClick r:id="rId3"/>
              </a:rPr>
              <a:t>https://www.nrcan.gc.ca/energy-efficiency/energuide-canada/energuide-vehicles/21010</a:t>
            </a:r>
            <a:r>
              <a:rPr lang="en-US" sz="800" dirty="0"/>
              <a:t> </a:t>
            </a:r>
          </a:p>
          <a:p>
            <a:pPr algn="ctr"/>
            <a:endParaRPr lang="en-CA" sz="800" dirty="0">
              <a:solidFill>
                <a:srgbClr val="778285"/>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pic>
        <p:nvPicPr>
          <p:cNvPr id="7" name="Picture 6">
            <a:extLst>
              <a:ext uri="{FF2B5EF4-FFF2-40B4-BE49-F238E27FC236}">
                <a16:creationId xmlns:a16="http://schemas.microsoft.com/office/drawing/2014/main" id="{9D66922E-6D56-5802-0BE0-6810C55E9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56" y="639414"/>
            <a:ext cx="9784083" cy="5209842"/>
          </a:xfrm>
          <a:prstGeom prst="rect">
            <a:avLst/>
          </a:prstGeom>
        </p:spPr>
      </p:pic>
    </p:spTree>
    <p:extLst>
      <p:ext uri="{BB962C8B-B14F-4D97-AF65-F5344CB8AC3E}">
        <p14:creationId xmlns:p14="http://schemas.microsoft.com/office/powerpoint/2010/main" val="62470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Pilot Surveys</a:t>
            </a:r>
            <a:endParaRPr lang="en-CA" dirty="0"/>
          </a:p>
        </p:txBody>
      </p:sp>
    </p:spTree>
    <p:extLst>
      <p:ext uri="{BB962C8B-B14F-4D97-AF65-F5344CB8AC3E}">
        <p14:creationId xmlns:p14="http://schemas.microsoft.com/office/powerpoint/2010/main" val="197982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US" b="0" dirty="0">
                <a:solidFill>
                  <a:schemeClr val="tx1"/>
                </a:solidFill>
              </a:rPr>
              <a:t>Perhaps a decal on the laundry machine could provide a lasting nudge?</a:t>
            </a:r>
            <a:endParaRPr lang="de-DE" b="0" dirty="0">
              <a:solidFill>
                <a:schemeClr val="tx1"/>
              </a:solidFill>
            </a:endParaRPr>
          </a:p>
          <a:p>
            <a:pPr lvl="1"/>
            <a:r>
              <a:rPr lang="de-DE" b="0" dirty="0">
                <a:solidFill>
                  <a:schemeClr val="tx1"/>
                </a:solidFill>
              </a:rPr>
              <a:t>Constant reminder</a:t>
            </a:r>
          </a:p>
          <a:p>
            <a:pPr lvl="1"/>
            <a:r>
              <a:rPr lang="de-DE" dirty="0">
                <a:solidFill>
                  <a:schemeClr val="tx1"/>
                </a:solidFill>
              </a:rPr>
              <a:t>Attractive</a:t>
            </a:r>
          </a:p>
          <a:p>
            <a:pPr lvl="1"/>
            <a:r>
              <a:rPr lang="de-DE" b="0" dirty="0">
                <a:solidFill>
                  <a:schemeClr val="tx1"/>
                </a:solidFill>
              </a:rPr>
              <a:t>Low-cost</a:t>
            </a:r>
          </a:p>
          <a:p>
            <a:pPr lvl="1"/>
            <a:r>
              <a:rPr lang="de-DE" dirty="0">
                <a:solidFill>
                  <a:schemeClr val="tx1"/>
                </a:solidFill>
              </a:rPr>
              <a:t>What‘s the right message?</a:t>
            </a:r>
            <a:endParaRPr lang="en-CA" b="0" dirty="0">
              <a:solidFill>
                <a:schemeClr val="tx1"/>
              </a:solidFill>
            </a:endParaRPr>
          </a:p>
          <a:p>
            <a:r>
              <a:rPr lang="en-CA" b="0" dirty="0">
                <a:solidFill>
                  <a:schemeClr val="tx1"/>
                </a:solidFill>
              </a:rPr>
              <a:t>Pilot surveys (Feb 2021 – Apr 2021) pre-tested ideas via six hypothetical scenarios via Prolific.co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a:t>
            </a:r>
            <a:endParaRPr lang="en-US" dirty="0"/>
          </a:p>
        </p:txBody>
      </p:sp>
    </p:spTree>
    <p:extLst>
      <p:ext uri="{BB962C8B-B14F-4D97-AF65-F5344CB8AC3E}">
        <p14:creationId xmlns:p14="http://schemas.microsoft.com/office/powerpoint/2010/main" val="198785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600 Canadian participants on Prolific assigned to one of </a:t>
            </a:r>
            <a:r>
              <a:rPr lang="en-CA" dirty="0">
                <a:solidFill>
                  <a:schemeClr val="tx1"/>
                </a:solidFill>
              </a:rPr>
              <a:t>13 conditions</a:t>
            </a:r>
          </a:p>
          <a:p>
            <a:r>
              <a:rPr lang="en-CA" b="0" dirty="0">
                <a:solidFill>
                  <a:schemeClr val="tx1"/>
                </a:solidFill>
              </a:rPr>
              <a:t>Between-participants design: </a:t>
            </a:r>
            <a:br>
              <a:rPr lang="en-CA" b="0" dirty="0">
                <a:solidFill>
                  <a:schemeClr val="tx1"/>
                </a:solidFill>
              </a:rPr>
            </a:br>
            <a:r>
              <a:rPr lang="en-CA" b="0" dirty="0">
                <a:solidFill>
                  <a:schemeClr val="tx1"/>
                </a:solidFill>
              </a:rPr>
              <a:t>2 (gain vs. loss framing) </a:t>
            </a:r>
            <a:br>
              <a:rPr lang="en-CA" b="0" dirty="0">
                <a:solidFill>
                  <a:schemeClr val="tx1"/>
                </a:solidFill>
              </a:rPr>
            </a:br>
            <a:r>
              <a:rPr lang="en-CA" b="0" dirty="0">
                <a:solidFill>
                  <a:schemeClr val="tx1"/>
                </a:solidFill>
              </a:rPr>
              <a:t>x 2 (time horizon: per load vs 10-year) </a:t>
            </a:r>
            <a:br>
              <a:rPr lang="en-CA" b="0" dirty="0">
                <a:solidFill>
                  <a:schemeClr val="tx1"/>
                </a:solidFill>
              </a:rPr>
            </a:br>
            <a:r>
              <a:rPr lang="en-CA" b="0" dirty="0">
                <a:solidFill>
                  <a:schemeClr val="tx1"/>
                </a:solidFill>
              </a:rPr>
              <a:t>x 3 (motivators: money vs. energy vs. both) </a:t>
            </a:r>
            <a:br>
              <a:rPr lang="en-CA" b="0" dirty="0">
                <a:solidFill>
                  <a:schemeClr val="tx1"/>
                </a:solidFill>
              </a:rPr>
            </a:br>
            <a:r>
              <a:rPr lang="en-CA" b="0" dirty="0">
                <a:solidFill>
                  <a:schemeClr val="tx1"/>
                </a:solidFill>
              </a:rPr>
              <a:t>+ control</a:t>
            </a:r>
          </a:p>
          <a:p>
            <a:r>
              <a:rPr lang="en-CA" b="0" dirty="0">
                <a:solidFill>
                  <a:schemeClr val="tx1"/>
                </a:solidFill>
              </a:rPr>
              <a:t>DVs: </a:t>
            </a:r>
            <a:r>
              <a:rPr lang="en-CA" sz="2800" b="0" dirty="0"/>
              <a:t>Willingness to engage in conservation behaviour (1=Not at all likely, 5=Very likely): </a:t>
            </a:r>
            <a:br>
              <a:rPr lang="en-CA" sz="2800" b="0" dirty="0"/>
            </a:br>
            <a:r>
              <a:rPr lang="en-CA" sz="2800" b="0" dirty="0"/>
              <a:t>- </a:t>
            </a:r>
            <a:r>
              <a:rPr lang="en-CA" sz="2800" b="0" dirty="0" err="1"/>
              <a:t>Rewear</a:t>
            </a:r>
            <a:r>
              <a:rPr lang="en-CA" sz="2800" b="0" dirty="0"/>
              <a:t> clothes until dirty</a:t>
            </a:r>
            <a:br>
              <a:rPr lang="en-CA" sz="2800" b="0" dirty="0"/>
            </a:br>
            <a:r>
              <a:rPr lang="en-CA" sz="2800" b="0" dirty="0"/>
              <a:t>- Combine small loads into large loads</a:t>
            </a:r>
            <a:br>
              <a:rPr lang="en-CA" b="0" dirty="0"/>
            </a:br>
            <a:r>
              <a:rPr lang="en-CA" sz="2800" b="0" dirty="0"/>
              <a:t>- Wash laundry in cold water</a:t>
            </a:r>
            <a:br>
              <a:rPr lang="en-CA" b="0" dirty="0"/>
            </a:br>
            <a:r>
              <a:rPr lang="en-CA" sz="2800" b="0" dirty="0"/>
              <a:t>- Hang dry laundry inside or outside</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401994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10;&#10;Description automatically generated">
            <a:extLst>
              <a:ext uri="{FF2B5EF4-FFF2-40B4-BE49-F238E27FC236}">
                <a16:creationId xmlns:a16="http://schemas.microsoft.com/office/drawing/2014/main" id="{F4DF8C9B-A27D-FDC3-3BEA-10F5DC75E4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948" y="1365070"/>
            <a:ext cx="10705577" cy="3695497"/>
          </a:xfr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Money-gain 10-year condition</a:t>
            </a:r>
          </a:p>
        </p:txBody>
      </p:sp>
    </p:spTree>
    <p:extLst>
      <p:ext uri="{BB962C8B-B14F-4D97-AF65-F5344CB8AC3E}">
        <p14:creationId xmlns:p14="http://schemas.microsoft.com/office/powerpoint/2010/main" val="3012767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pic>
        <p:nvPicPr>
          <p:cNvPr id="13" name="Picture 12" descr="Text&#10;&#10;Description automatically generated with medium confidence">
            <a:extLst>
              <a:ext uri="{FF2B5EF4-FFF2-40B4-BE49-F238E27FC236}">
                <a16:creationId xmlns:a16="http://schemas.microsoft.com/office/drawing/2014/main" id="{56911243-C43C-4B61-BFD7-D1707B264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61" y="1532293"/>
            <a:ext cx="10915048" cy="3266298"/>
          </a:xfrm>
          <a:prstGeom prst="rect">
            <a:avLst/>
          </a:prstGeom>
        </p:spPr>
      </p:pic>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Money-loss 10-year condition</a:t>
            </a:r>
          </a:p>
        </p:txBody>
      </p:sp>
    </p:spTree>
    <p:extLst>
      <p:ext uri="{BB962C8B-B14F-4D97-AF65-F5344CB8AC3E}">
        <p14:creationId xmlns:p14="http://schemas.microsoft.com/office/powerpoint/2010/main" val="211725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CO2-gain 10-year condition</a:t>
            </a:r>
          </a:p>
        </p:txBody>
      </p:sp>
      <p:pic>
        <p:nvPicPr>
          <p:cNvPr id="9" name="Picture 8" descr="Text&#10;&#10;Description automatically generated">
            <a:extLst>
              <a:ext uri="{FF2B5EF4-FFF2-40B4-BE49-F238E27FC236}">
                <a16:creationId xmlns:a16="http://schemas.microsoft.com/office/drawing/2014/main" id="{62CF9716-34DA-74A9-2C46-522CC3D1A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36" y="1617942"/>
            <a:ext cx="11287358" cy="3258857"/>
          </a:xfrm>
          <a:prstGeom prst="rect">
            <a:avLst/>
          </a:prstGeom>
        </p:spPr>
      </p:pic>
    </p:spTree>
    <p:extLst>
      <p:ext uri="{BB962C8B-B14F-4D97-AF65-F5344CB8AC3E}">
        <p14:creationId xmlns:p14="http://schemas.microsoft.com/office/powerpoint/2010/main" val="4140630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CO2-loss 10-year condition</a:t>
            </a:r>
          </a:p>
        </p:txBody>
      </p:sp>
      <p:pic>
        <p:nvPicPr>
          <p:cNvPr id="6" name="Picture 5" descr="Text&#10;&#10;Description automatically generated with medium confidence">
            <a:extLst>
              <a:ext uri="{FF2B5EF4-FFF2-40B4-BE49-F238E27FC236}">
                <a16:creationId xmlns:a16="http://schemas.microsoft.com/office/drawing/2014/main" id="{370F4AFE-1059-6BD8-2BFF-86C5E0279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01" y="1692011"/>
            <a:ext cx="10966798" cy="3122597"/>
          </a:xfrm>
          <a:prstGeom prst="rect">
            <a:avLst/>
          </a:prstGeom>
        </p:spPr>
      </p:pic>
    </p:spTree>
    <p:extLst>
      <p:ext uri="{BB962C8B-B14F-4D97-AF65-F5344CB8AC3E}">
        <p14:creationId xmlns:p14="http://schemas.microsoft.com/office/powerpoint/2010/main" val="396409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2681908" y="872785"/>
            <a:ext cx="6828184" cy="523220"/>
          </a:xfrm>
          <a:prstGeom prst="rect">
            <a:avLst/>
          </a:prstGeom>
          <a:noFill/>
        </p:spPr>
        <p:txBody>
          <a:bodyPr wrap="square" rtlCol="0">
            <a:spAutoFit/>
          </a:bodyPr>
          <a:lstStyle/>
          <a:p>
            <a:r>
              <a:rPr lang="en-CA" sz="2800" dirty="0"/>
              <a:t>Combined Money-Gain + CO2-Gain Condition</a:t>
            </a:r>
          </a:p>
        </p:txBody>
      </p:sp>
      <p:pic>
        <p:nvPicPr>
          <p:cNvPr id="6" name="Picture 5" descr="Text&#10;&#10;Description automatically generated">
            <a:extLst>
              <a:ext uri="{FF2B5EF4-FFF2-40B4-BE49-F238E27FC236}">
                <a16:creationId xmlns:a16="http://schemas.microsoft.com/office/drawing/2014/main" id="{4C020347-C745-1EF8-F5D1-CE2033251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70" y="1734333"/>
            <a:ext cx="10966614" cy="3389333"/>
          </a:xfrm>
          <a:prstGeom prst="rect">
            <a:avLst/>
          </a:prstGeom>
        </p:spPr>
      </p:pic>
    </p:spTree>
    <p:extLst>
      <p:ext uri="{BB962C8B-B14F-4D97-AF65-F5344CB8AC3E}">
        <p14:creationId xmlns:p14="http://schemas.microsoft.com/office/powerpoint/2010/main" val="385468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2681908" y="872785"/>
            <a:ext cx="6828184" cy="523220"/>
          </a:xfrm>
          <a:prstGeom prst="rect">
            <a:avLst/>
          </a:prstGeom>
          <a:noFill/>
        </p:spPr>
        <p:txBody>
          <a:bodyPr wrap="square" rtlCol="0">
            <a:spAutoFit/>
          </a:bodyPr>
          <a:lstStyle/>
          <a:p>
            <a:r>
              <a:rPr lang="en-CA" sz="2800" dirty="0"/>
              <a:t>Combined Money-Loss + CO2-Loss Condition</a:t>
            </a:r>
          </a:p>
        </p:txBody>
      </p:sp>
      <p:pic>
        <p:nvPicPr>
          <p:cNvPr id="8" name="Picture 7" descr="Text&#10;&#10;Description automatically generated">
            <a:extLst>
              <a:ext uri="{FF2B5EF4-FFF2-40B4-BE49-F238E27FC236}">
                <a16:creationId xmlns:a16="http://schemas.microsoft.com/office/drawing/2014/main" id="{34F2D2D7-266C-6293-B50E-708C51C0F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48" y="1463482"/>
            <a:ext cx="10263078" cy="3211001"/>
          </a:xfrm>
          <a:prstGeom prst="rect">
            <a:avLst/>
          </a:prstGeom>
        </p:spPr>
      </p:pic>
    </p:spTree>
    <p:extLst>
      <p:ext uri="{BB962C8B-B14F-4D97-AF65-F5344CB8AC3E}">
        <p14:creationId xmlns:p14="http://schemas.microsoft.com/office/powerpoint/2010/main" val="374909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Today’s Research</a:t>
            </a:r>
          </a:p>
        </p:txBody>
      </p:sp>
      <p:sp>
        <p:nvSpPr>
          <p:cNvPr id="5" name="Content Placeholder 4">
            <a:extLst>
              <a:ext uri="{FF2B5EF4-FFF2-40B4-BE49-F238E27FC236}">
                <a16:creationId xmlns:a16="http://schemas.microsoft.com/office/drawing/2014/main" id="{67E9F1D2-8763-3385-2FB0-2D5C89EF6468}"/>
              </a:ext>
            </a:extLst>
          </p:cNvPr>
          <p:cNvSpPr>
            <a:spLocks noGrp="1"/>
          </p:cNvSpPr>
          <p:nvPr>
            <p:ph idx="1"/>
          </p:nvPr>
        </p:nvSpPr>
        <p:spPr>
          <a:xfrm>
            <a:off x="621475" y="1056904"/>
            <a:ext cx="11415849" cy="5120059"/>
          </a:xfrm>
        </p:spPr>
        <p:txBody>
          <a:bodyPr/>
          <a:lstStyle/>
          <a:p>
            <a:r>
              <a:rPr lang="en-US" b="0" dirty="0"/>
              <a:t>“Behavioral Insights” research</a:t>
            </a:r>
          </a:p>
          <a:p>
            <a:r>
              <a:rPr lang="en-US" b="0" dirty="0"/>
              <a:t>Attempt at “true story ” of the project</a:t>
            </a:r>
          </a:p>
          <a:p>
            <a:r>
              <a:rPr lang="en-US" b="0" dirty="0"/>
              <a:t>We’ll do a couple prediction contests – be ready!</a:t>
            </a:r>
          </a:p>
          <a:p>
            <a:r>
              <a:rPr lang="en-US" b="0" dirty="0"/>
              <a:t>“Working paper” in progress – </a:t>
            </a:r>
            <a:r>
              <a:rPr lang="en-US" dirty="0"/>
              <a:t>please interrupt with questions/comments</a:t>
            </a:r>
          </a:p>
        </p:txBody>
      </p:sp>
    </p:spTree>
    <p:extLst>
      <p:ext uri="{BB962C8B-B14F-4D97-AF65-F5344CB8AC3E}">
        <p14:creationId xmlns:p14="http://schemas.microsoft.com/office/powerpoint/2010/main" val="352519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Text&#10;&#10;Description automatically generated">
            <a:extLst>
              <a:ext uri="{FF2B5EF4-FFF2-40B4-BE49-F238E27FC236}">
                <a16:creationId xmlns:a16="http://schemas.microsoft.com/office/drawing/2014/main" id="{70B379F9-7F05-4713-AC18-BC7529FEC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794" y="1646147"/>
            <a:ext cx="4006721" cy="1238314"/>
          </a:xfrm>
          <a:prstGeom prst="rect">
            <a:avLst/>
          </a:prstGeom>
        </p:spPr>
      </p:pic>
      <p:pic>
        <p:nvPicPr>
          <p:cNvPr id="25" name="Picture 24" descr="Text&#10;&#10;Description automatically generated with medium confidence">
            <a:extLst>
              <a:ext uri="{FF2B5EF4-FFF2-40B4-BE49-F238E27FC236}">
                <a16:creationId xmlns:a16="http://schemas.microsoft.com/office/drawing/2014/main" id="{6929110B-7EF1-42D1-B89A-5B17370F5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895" y="3142919"/>
            <a:ext cx="4390060" cy="1249990"/>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 Design Summary</a:t>
            </a:r>
            <a:endParaRPr lang="en-US" dirty="0"/>
          </a:p>
        </p:txBody>
      </p:sp>
      <p:pic>
        <p:nvPicPr>
          <p:cNvPr id="7" name="Content Placeholder 6" descr="Graphical user interface, text&#10;&#10;Description automatically generated">
            <a:extLst>
              <a:ext uri="{FF2B5EF4-FFF2-40B4-BE49-F238E27FC236}">
                <a16:creationId xmlns:a16="http://schemas.microsoft.com/office/drawing/2014/main" id="{6AA21330-AEF2-495C-8790-F99B146C4C9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544" y="1559146"/>
            <a:ext cx="3951985" cy="1364200"/>
          </a:xfrm>
        </p:spPr>
      </p:pic>
      <p:pic>
        <p:nvPicPr>
          <p:cNvPr id="13" name="Picture 12" descr="Text&#10;&#10;Description automatically generated with medium confidence">
            <a:extLst>
              <a:ext uri="{FF2B5EF4-FFF2-40B4-BE49-F238E27FC236}">
                <a16:creationId xmlns:a16="http://schemas.microsoft.com/office/drawing/2014/main" id="{56911243-C43C-4B61-BFD7-D1707B2641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16" y="3213335"/>
            <a:ext cx="3929964" cy="1176031"/>
          </a:xfrm>
          <a:prstGeom prst="rect">
            <a:avLst/>
          </a:prstGeom>
        </p:spPr>
      </p:pic>
      <p:cxnSp>
        <p:nvCxnSpPr>
          <p:cNvPr id="16" name="Straight Connector 15">
            <a:extLst>
              <a:ext uri="{FF2B5EF4-FFF2-40B4-BE49-F238E27FC236}">
                <a16:creationId xmlns:a16="http://schemas.microsoft.com/office/drawing/2014/main" id="{685F468B-D187-4440-8684-C5AD70D417D5}"/>
              </a:ext>
            </a:extLst>
          </p:cNvPr>
          <p:cNvCxnSpPr>
            <a:cxnSpLocks/>
          </p:cNvCxnSpPr>
          <p:nvPr/>
        </p:nvCxnSpPr>
        <p:spPr>
          <a:xfrm>
            <a:off x="3911474" y="1537422"/>
            <a:ext cx="0" cy="3271469"/>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descr="Text&#10;&#10;Description automatically generated">
            <a:extLst>
              <a:ext uri="{FF2B5EF4-FFF2-40B4-BE49-F238E27FC236}">
                <a16:creationId xmlns:a16="http://schemas.microsoft.com/office/drawing/2014/main" id="{67053EEC-1120-41B0-86D7-EB7614BADB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4497" y="1616365"/>
            <a:ext cx="4329458" cy="1249990"/>
          </a:xfrm>
          <a:prstGeom prst="rect">
            <a:avLst/>
          </a:prstGeom>
        </p:spPr>
      </p:pic>
      <p:sp>
        <p:nvSpPr>
          <p:cNvPr id="26" name="TextBox 25">
            <a:extLst>
              <a:ext uri="{FF2B5EF4-FFF2-40B4-BE49-F238E27FC236}">
                <a16:creationId xmlns:a16="http://schemas.microsoft.com/office/drawing/2014/main" id="{C58A230C-C9A0-4DB3-8CAC-0648EA608F6A}"/>
              </a:ext>
            </a:extLst>
          </p:cNvPr>
          <p:cNvSpPr txBox="1"/>
          <p:nvPr/>
        </p:nvSpPr>
        <p:spPr>
          <a:xfrm>
            <a:off x="342222" y="4607061"/>
            <a:ext cx="11507556" cy="1631216"/>
          </a:xfrm>
          <a:prstGeom prst="rect">
            <a:avLst/>
          </a:prstGeom>
          <a:noFill/>
        </p:spPr>
        <p:txBody>
          <a:bodyPr wrap="square" rtlCol="0">
            <a:spAutoFit/>
          </a:bodyPr>
          <a:lstStyle/>
          <a:p>
            <a:r>
              <a:rPr lang="en-CA" sz="2000" dirty="0"/>
              <a:t>Willingness to place decal (1= Definitely not, 5=Definitely yes): “Would you be willing to place a removable decal or sticker with this message on your washer or dryer?” </a:t>
            </a:r>
          </a:p>
          <a:p>
            <a:endParaRPr lang="en-CA" sz="2000" dirty="0"/>
          </a:p>
          <a:p>
            <a:r>
              <a:rPr lang="en-CA" sz="2000" dirty="0"/>
              <a:t>Willingness to engage in conservation behaviour (1=Not at all likely, 5=Very likely): “</a:t>
            </a:r>
            <a:r>
              <a:rPr lang="en-CA" sz="2000" dirty="0" err="1"/>
              <a:t>Rewear</a:t>
            </a:r>
            <a:r>
              <a:rPr lang="en-CA" sz="2000" dirty="0"/>
              <a:t> clothes until dirty, Combine small loads into large loads, Wash laundry in cold water, Hang dry laundry inside or outside”</a:t>
            </a:r>
          </a:p>
        </p:txBody>
      </p:sp>
      <p:cxnSp>
        <p:nvCxnSpPr>
          <p:cNvPr id="27" name="Straight Connector 26">
            <a:extLst>
              <a:ext uri="{FF2B5EF4-FFF2-40B4-BE49-F238E27FC236}">
                <a16:creationId xmlns:a16="http://schemas.microsoft.com/office/drawing/2014/main" id="{29CC50D4-43CD-4141-A45E-40BCCB41A588}"/>
              </a:ext>
            </a:extLst>
          </p:cNvPr>
          <p:cNvCxnSpPr>
            <a:cxnSpLocks/>
          </p:cNvCxnSpPr>
          <p:nvPr/>
        </p:nvCxnSpPr>
        <p:spPr>
          <a:xfrm>
            <a:off x="8276766" y="1520261"/>
            <a:ext cx="0" cy="3271469"/>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descr="Text&#10;&#10;Description automatically generated">
            <a:extLst>
              <a:ext uri="{FF2B5EF4-FFF2-40B4-BE49-F238E27FC236}">
                <a16:creationId xmlns:a16="http://schemas.microsoft.com/office/drawing/2014/main" id="{5EAD0370-1B04-451A-8FD0-64EFD024BA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4962" y="3173156"/>
            <a:ext cx="3897037" cy="1219263"/>
          </a:xfrm>
          <a:prstGeom prst="rect">
            <a:avLst/>
          </a:prstGeom>
        </p:spPr>
      </p:pic>
      <p:sp>
        <p:nvSpPr>
          <p:cNvPr id="32" name="TextBox 31">
            <a:extLst>
              <a:ext uri="{FF2B5EF4-FFF2-40B4-BE49-F238E27FC236}">
                <a16:creationId xmlns:a16="http://schemas.microsoft.com/office/drawing/2014/main" id="{483D3801-D5BE-40E0-ACB9-9128FBDB6C44}"/>
              </a:ext>
            </a:extLst>
          </p:cNvPr>
          <p:cNvSpPr txBox="1"/>
          <p:nvPr/>
        </p:nvSpPr>
        <p:spPr>
          <a:xfrm>
            <a:off x="311639" y="1150929"/>
            <a:ext cx="3225653" cy="369332"/>
          </a:xfrm>
          <a:prstGeom prst="rect">
            <a:avLst/>
          </a:prstGeom>
          <a:noFill/>
        </p:spPr>
        <p:txBody>
          <a:bodyPr wrap="square" rtlCol="0">
            <a:spAutoFit/>
          </a:bodyPr>
          <a:lstStyle/>
          <a:p>
            <a:r>
              <a:rPr lang="en-CA" dirty="0"/>
              <a:t>Money-gain condition</a:t>
            </a:r>
          </a:p>
        </p:txBody>
      </p:sp>
      <p:sp>
        <p:nvSpPr>
          <p:cNvPr id="33" name="TextBox 32">
            <a:extLst>
              <a:ext uri="{FF2B5EF4-FFF2-40B4-BE49-F238E27FC236}">
                <a16:creationId xmlns:a16="http://schemas.microsoft.com/office/drawing/2014/main" id="{C9B97A51-FF21-4099-80D6-EA3F0A0C065B}"/>
              </a:ext>
            </a:extLst>
          </p:cNvPr>
          <p:cNvSpPr txBox="1"/>
          <p:nvPr/>
        </p:nvSpPr>
        <p:spPr>
          <a:xfrm>
            <a:off x="4685351" y="1189814"/>
            <a:ext cx="3225653" cy="369332"/>
          </a:xfrm>
          <a:prstGeom prst="rect">
            <a:avLst/>
          </a:prstGeom>
          <a:noFill/>
        </p:spPr>
        <p:txBody>
          <a:bodyPr wrap="square" rtlCol="0">
            <a:spAutoFit/>
          </a:bodyPr>
          <a:lstStyle/>
          <a:p>
            <a:r>
              <a:rPr lang="en-CA" dirty="0"/>
              <a:t>CO2-gain condition</a:t>
            </a:r>
          </a:p>
        </p:txBody>
      </p:sp>
      <p:sp>
        <p:nvSpPr>
          <p:cNvPr id="34" name="TextBox 33">
            <a:extLst>
              <a:ext uri="{FF2B5EF4-FFF2-40B4-BE49-F238E27FC236}">
                <a16:creationId xmlns:a16="http://schemas.microsoft.com/office/drawing/2014/main" id="{71B3C4DA-9D1E-4127-9A21-472F97CED125}"/>
              </a:ext>
            </a:extLst>
          </p:cNvPr>
          <p:cNvSpPr txBox="1"/>
          <p:nvPr/>
        </p:nvSpPr>
        <p:spPr>
          <a:xfrm>
            <a:off x="8244754" y="1221429"/>
            <a:ext cx="4114800" cy="369332"/>
          </a:xfrm>
          <a:prstGeom prst="rect">
            <a:avLst/>
          </a:prstGeom>
          <a:noFill/>
        </p:spPr>
        <p:txBody>
          <a:bodyPr wrap="square" rtlCol="0">
            <a:spAutoFit/>
          </a:bodyPr>
          <a:lstStyle/>
          <a:p>
            <a:r>
              <a:rPr lang="en-CA" dirty="0"/>
              <a:t>Money+ CO2-gain condition</a:t>
            </a:r>
          </a:p>
        </p:txBody>
      </p:sp>
      <p:sp>
        <p:nvSpPr>
          <p:cNvPr id="35" name="TextBox 34">
            <a:extLst>
              <a:ext uri="{FF2B5EF4-FFF2-40B4-BE49-F238E27FC236}">
                <a16:creationId xmlns:a16="http://schemas.microsoft.com/office/drawing/2014/main" id="{1A67A2ED-E40A-47A9-BBA9-0C2F89A4B8C4}"/>
              </a:ext>
            </a:extLst>
          </p:cNvPr>
          <p:cNvSpPr txBox="1"/>
          <p:nvPr/>
        </p:nvSpPr>
        <p:spPr>
          <a:xfrm>
            <a:off x="339621" y="2876553"/>
            <a:ext cx="3225653" cy="369332"/>
          </a:xfrm>
          <a:prstGeom prst="rect">
            <a:avLst/>
          </a:prstGeom>
          <a:noFill/>
        </p:spPr>
        <p:txBody>
          <a:bodyPr wrap="square" rtlCol="0">
            <a:spAutoFit/>
          </a:bodyPr>
          <a:lstStyle/>
          <a:p>
            <a:r>
              <a:rPr lang="en-CA" dirty="0"/>
              <a:t>Money-loss condition</a:t>
            </a:r>
          </a:p>
        </p:txBody>
      </p:sp>
      <p:sp>
        <p:nvSpPr>
          <p:cNvPr id="36" name="TextBox 35">
            <a:extLst>
              <a:ext uri="{FF2B5EF4-FFF2-40B4-BE49-F238E27FC236}">
                <a16:creationId xmlns:a16="http://schemas.microsoft.com/office/drawing/2014/main" id="{89A5A4B2-693E-4ECF-BE7A-8342E3D7A37D}"/>
              </a:ext>
            </a:extLst>
          </p:cNvPr>
          <p:cNvSpPr txBox="1"/>
          <p:nvPr/>
        </p:nvSpPr>
        <p:spPr>
          <a:xfrm>
            <a:off x="4782802" y="2836912"/>
            <a:ext cx="3225653" cy="369332"/>
          </a:xfrm>
          <a:prstGeom prst="rect">
            <a:avLst/>
          </a:prstGeom>
          <a:noFill/>
        </p:spPr>
        <p:txBody>
          <a:bodyPr wrap="square" rtlCol="0">
            <a:spAutoFit/>
          </a:bodyPr>
          <a:lstStyle/>
          <a:p>
            <a:r>
              <a:rPr lang="en-CA" dirty="0"/>
              <a:t>CO2-loss condition</a:t>
            </a:r>
          </a:p>
        </p:txBody>
      </p:sp>
      <p:sp>
        <p:nvSpPr>
          <p:cNvPr id="38" name="TextBox 37">
            <a:extLst>
              <a:ext uri="{FF2B5EF4-FFF2-40B4-BE49-F238E27FC236}">
                <a16:creationId xmlns:a16="http://schemas.microsoft.com/office/drawing/2014/main" id="{BDFC8CC2-9163-436F-93A9-861579743172}"/>
              </a:ext>
            </a:extLst>
          </p:cNvPr>
          <p:cNvSpPr txBox="1"/>
          <p:nvPr/>
        </p:nvSpPr>
        <p:spPr>
          <a:xfrm>
            <a:off x="8308779" y="2872280"/>
            <a:ext cx="4114800" cy="369332"/>
          </a:xfrm>
          <a:prstGeom prst="rect">
            <a:avLst/>
          </a:prstGeom>
          <a:noFill/>
        </p:spPr>
        <p:txBody>
          <a:bodyPr wrap="square" rtlCol="0">
            <a:spAutoFit/>
          </a:bodyPr>
          <a:lstStyle/>
          <a:p>
            <a:r>
              <a:rPr lang="en-CA" dirty="0"/>
              <a:t>Money+ CO2-loss condition</a:t>
            </a:r>
          </a:p>
        </p:txBody>
      </p:sp>
    </p:spTree>
    <p:extLst>
      <p:ext uri="{BB962C8B-B14F-4D97-AF65-F5344CB8AC3E}">
        <p14:creationId xmlns:p14="http://schemas.microsoft.com/office/powerpoint/2010/main" val="27539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F69FF-95CA-B51D-D488-BF25BC34368F}"/>
              </a:ext>
            </a:extLst>
          </p:cNvPr>
          <p:cNvSpPr>
            <a:spLocks noGrp="1"/>
          </p:cNvSpPr>
          <p:nvPr>
            <p:ph idx="1"/>
          </p:nvPr>
        </p:nvSpPr>
        <p:spPr/>
        <p:txBody>
          <a:bodyPr/>
          <a:lstStyle/>
          <a:p>
            <a:pPr marL="0" indent="0">
              <a:buNone/>
            </a:pPr>
            <a:r>
              <a:rPr lang="en-US" dirty="0"/>
              <a:t>Which condition do you predict was most effective in Pilot Survey 2? </a:t>
            </a:r>
          </a:p>
          <a:p>
            <a:r>
              <a:rPr lang="en-US" b="0" dirty="0"/>
              <a:t>Control</a:t>
            </a:r>
          </a:p>
          <a:p>
            <a:r>
              <a:rPr lang="en-US" b="0" dirty="0"/>
              <a:t>Money Gain</a:t>
            </a:r>
          </a:p>
          <a:p>
            <a:r>
              <a:rPr lang="en-US" b="0" dirty="0"/>
              <a:t>Money Loss</a:t>
            </a:r>
          </a:p>
          <a:p>
            <a:r>
              <a:rPr lang="en-US" b="0" dirty="0"/>
              <a:t>CO2 Gain</a:t>
            </a:r>
          </a:p>
          <a:p>
            <a:r>
              <a:rPr lang="en-US" b="0" dirty="0"/>
              <a:t>CO2 Loss</a:t>
            </a:r>
          </a:p>
          <a:p>
            <a:r>
              <a:rPr lang="en-US" b="0" dirty="0"/>
              <a:t>Money + CO2 Gain</a:t>
            </a:r>
          </a:p>
          <a:p>
            <a:r>
              <a:rPr lang="en-US" b="0" dirty="0"/>
              <a:t>Money + CO2 Loss</a:t>
            </a:r>
          </a:p>
          <a:p>
            <a:r>
              <a:rPr lang="en-US" b="0" dirty="0"/>
              <a:t>Null results</a:t>
            </a:r>
          </a:p>
        </p:txBody>
      </p:sp>
      <p:sp>
        <p:nvSpPr>
          <p:cNvPr id="3" name="Title 2">
            <a:extLst>
              <a:ext uri="{FF2B5EF4-FFF2-40B4-BE49-F238E27FC236}">
                <a16:creationId xmlns:a16="http://schemas.microsoft.com/office/drawing/2014/main" id="{DB96AE5B-4300-1A61-BDFF-69DF02AAF832}"/>
              </a:ext>
            </a:extLst>
          </p:cNvPr>
          <p:cNvSpPr>
            <a:spLocks noGrp="1"/>
          </p:cNvSpPr>
          <p:nvPr>
            <p:ph type="title"/>
          </p:nvPr>
        </p:nvSpPr>
        <p:spPr/>
        <p:txBody>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2094431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US" b="0" dirty="0">
                <a:solidFill>
                  <a:schemeClr val="tx1"/>
                </a:solidFill>
              </a:rPr>
              <a:t>None of the interventions were significantly more effective than control</a:t>
            </a:r>
          </a:p>
          <a:p>
            <a:endParaRPr lang="en-CA" b="0" dirty="0">
              <a:solidFill>
                <a:schemeClr val="tx1"/>
              </a:solidFill>
            </a:endParaRPr>
          </a:p>
          <a:p>
            <a:r>
              <a:rPr lang="en-US" b="0" dirty="0">
                <a:solidFill>
                  <a:schemeClr val="tx1"/>
                </a:solidFill>
              </a:rPr>
              <a:t>Fishing: The combined motivation condition (money + environment incentives) was </a:t>
            </a:r>
            <a:r>
              <a:rPr lang="en-US" b="0" i="1" dirty="0">
                <a:solidFill>
                  <a:schemeClr val="tx1"/>
                </a:solidFill>
              </a:rPr>
              <a:t>marginally</a:t>
            </a:r>
            <a:r>
              <a:rPr lang="en-US" b="0" dirty="0">
                <a:solidFill>
                  <a:schemeClr val="tx1"/>
                </a:solidFill>
              </a:rPr>
              <a:t> more effective than money or environment incentive alone in driving cold water washing intentions (</a:t>
            </a:r>
            <a:r>
              <a:rPr lang="en-US" b="0" i="1" dirty="0">
                <a:solidFill>
                  <a:schemeClr val="tx1"/>
                </a:solidFill>
              </a:rPr>
              <a:t>p</a:t>
            </a:r>
            <a:r>
              <a:rPr lang="en-US" b="0" dirty="0">
                <a:solidFill>
                  <a:schemeClr val="tx1"/>
                </a:solidFill>
              </a:rPr>
              <a:t> = .067).</a:t>
            </a:r>
          </a:p>
          <a:p>
            <a:pPr marL="0" indent="0">
              <a:buNone/>
            </a:pPr>
            <a:endParaRPr lang="en-US" b="0" dirty="0">
              <a:solidFill>
                <a:schemeClr val="tx1"/>
              </a:solidFill>
            </a:endParaRPr>
          </a:p>
          <a:p>
            <a:r>
              <a:rPr lang="en-US" dirty="0">
                <a:solidFill>
                  <a:schemeClr val="tx1"/>
                </a:solidFill>
              </a:rPr>
              <a:t>Takeaway: Providing financial &amp; climate information is not a strong motivator to change laundry </a:t>
            </a:r>
            <a:r>
              <a:rPr lang="en-US" dirty="0" err="1">
                <a:solidFill>
                  <a:schemeClr val="tx1"/>
                </a:solidFill>
              </a:rPr>
              <a:t>behaviours</a:t>
            </a:r>
            <a:endParaRPr lang="en-US"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4142102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b="0" dirty="0">
                <a:solidFill>
                  <a:schemeClr val="tx1"/>
                </a:solidFill>
              </a:rPr>
              <a:t>In qualitative pilot, most people said they care about their clothing, but not microplastics</a:t>
            </a:r>
          </a:p>
          <a:p>
            <a:r>
              <a:rPr lang="en-CA" b="0" dirty="0">
                <a:solidFill>
                  <a:schemeClr val="tx1"/>
                </a:solidFill>
              </a:rPr>
              <a:t>Perhaps a novel motivation (microplastics) would be effective? </a:t>
            </a:r>
          </a:p>
          <a:p>
            <a:r>
              <a:rPr lang="en-CA" b="0" dirty="0">
                <a:solidFill>
                  <a:schemeClr val="tx1"/>
                </a:solidFill>
              </a:rPr>
              <a:t>Vivid imagery might help?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4</a:t>
            </a:r>
            <a:endParaRPr lang="en-US" dirty="0"/>
          </a:p>
        </p:txBody>
      </p:sp>
    </p:spTree>
    <p:extLst>
      <p:ext uri="{BB962C8B-B14F-4D97-AF65-F5344CB8AC3E}">
        <p14:creationId xmlns:p14="http://schemas.microsoft.com/office/powerpoint/2010/main" val="21395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4</a:t>
            </a:r>
            <a:endParaRPr lang="en-US" dirty="0"/>
          </a:p>
        </p:txBody>
      </p:sp>
      <p:pic>
        <p:nvPicPr>
          <p:cNvPr id="6" name="Picture 5" descr="A picture containing text, reptile, turtle&#10;&#10;Description automatically generated">
            <a:extLst>
              <a:ext uri="{FF2B5EF4-FFF2-40B4-BE49-F238E27FC236}">
                <a16:creationId xmlns:a16="http://schemas.microsoft.com/office/drawing/2014/main" id="{3C675780-6052-115D-EBC0-6C5AD4C1D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435" y="1002565"/>
            <a:ext cx="4665997" cy="1965389"/>
          </a:xfrm>
          <a:prstGeom prst="rect">
            <a:avLst/>
          </a:prstGeom>
        </p:spPr>
      </p:pic>
      <p:pic>
        <p:nvPicPr>
          <p:cNvPr id="7" name="Picture 6" descr="A picture containing text, reptile, turtle">
            <a:extLst>
              <a:ext uri="{FF2B5EF4-FFF2-40B4-BE49-F238E27FC236}">
                <a16:creationId xmlns:a16="http://schemas.microsoft.com/office/drawing/2014/main" id="{F0CF934B-C368-234C-F33A-817CA2325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793" y="1058381"/>
            <a:ext cx="4640238" cy="1965390"/>
          </a:xfrm>
          <a:prstGeom prst="rect">
            <a:avLst/>
          </a:prstGeom>
        </p:spPr>
      </p:pic>
      <p:pic>
        <p:nvPicPr>
          <p:cNvPr id="8" name="Picture 7">
            <a:extLst>
              <a:ext uri="{FF2B5EF4-FFF2-40B4-BE49-F238E27FC236}">
                <a16:creationId xmlns:a16="http://schemas.microsoft.com/office/drawing/2014/main" id="{8F14A78F-8D66-3548-DFA1-1B21BBB83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352" y="3155180"/>
            <a:ext cx="4157761" cy="2936306"/>
          </a:xfrm>
          <a:prstGeom prst="rect">
            <a:avLst/>
          </a:prstGeom>
        </p:spPr>
      </p:pic>
      <p:pic>
        <p:nvPicPr>
          <p:cNvPr id="9" name="Picture 8">
            <a:extLst>
              <a:ext uri="{FF2B5EF4-FFF2-40B4-BE49-F238E27FC236}">
                <a16:creationId xmlns:a16="http://schemas.microsoft.com/office/drawing/2014/main" id="{EAD41024-DC4F-D05C-9D7B-AD8D9830DA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9474" y="3155180"/>
            <a:ext cx="3778156" cy="3077894"/>
          </a:xfrm>
          <a:prstGeom prst="rect">
            <a:avLst/>
          </a:prstGeom>
        </p:spPr>
      </p:pic>
      <p:pic>
        <p:nvPicPr>
          <p:cNvPr id="10" name="Picture 9">
            <a:extLst>
              <a:ext uri="{FF2B5EF4-FFF2-40B4-BE49-F238E27FC236}">
                <a16:creationId xmlns:a16="http://schemas.microsoft.com/office/drawing/2014/main" id="{B22EFA7B-81AF-02B4-2101-3F61A533C0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7454" y="3255541"/>
            <a:ext cx="3357092" cy="2735583"/>
          </a:xfrm>
          <a:prstGeom prst="rect">
            <a:avLst/>
          </a:prstGeom>
        </p:spPr>
      </p:pic>
      <p:sp>
        <p:nvSpPr>
          <p:cNvPr id="12" name="Oval 11">
            <a:extLst>
              <a:ext uri="{FF2B5EF4-FFF2-40B4-BE49-F238E27FC236}">
                <a16:creationId xmlns:a16="http://schemas.microsoft.com/office/drawing/2014/main" id="{5567CDA5-F3A0-E5E5-9C79-EF987C7B55BC}"/>
              </a:ext>
            </a:extLst>
          </p:cNvPr>
          <p:cNvSpPr/>
          <p:nvPr/>
        </p:nvSpPr>
        <p:spPr>
          <a:xfrm>
            <a:off x="6933464" y="221504"/>
            <a:ext cx="4496937" cy="3432412"/>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3D38C891-8B7B-36A8-5E35-F1A1BBF97B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7454" y="3259295"/>
            <a:ext cx="3357092" cy="2735583"/>
          </a:xfrm>
          <a:prstGeom prst="rect">
            <a:avLst/>
          </a:prstGeom>
        </p:spPr>
      </p:pic>
      <p:sp>
        <p:nvSpPr>
          <p:cNvPr id="11" name="Oval 10">
            <a:extLst>
              <a:ext uri="{FF2B5EF4-FFF2-40B4-BE49-F238E27FC236}">
                <a16:creationId xmlns:a16="http://schemas.microsoft.com/office/drawing/2014/main" id="{1D1F480E-603E-3CD4-EEFE-C526F1716F01}"/>
              </a:ext>
            </a:extLst>
          </p:cNvPr>
          <p:cNvSpPr/>
          <p:nvPr/>
        </p:nvSpPr>
        <p:spPr>
          <a:xfrm>
            <a:off x="3787254" y="2872854"/>
            <a:ext cx="4496937" cy="3432412"/>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077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pPr marL="0" indent="0">
              <a:buNone/>
            </a:pPr>
            <a:r>
              <a:rPr lang="en-CA" b="0" dirty="0">
                <a:solidFill>
                  <a:schemeClr val="tx1"/>
                </a:solidFill>
              </a:rPr>
              <a:t>Two pilots later…</a:t>
            </a:r>
          </a:p>
        </p:txBody>
      </p:sp>
    </p:spTree>
    <p:extLst>
      <p:ext uri="{BB962C8B-B14F-4D97-AF65-F5344CB8AC3E}">
        <p14:creationId xmlns:p14="http://schemas.microsoft.com/office/powerpoint/2010/main" val="4278308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Main Study Design</a:t>
            </a:r>
            <a:endParaRPr lang="en-CA" dirty="0"/>
          </a:p>
        </p:txBody>
      </p:sp>
      <p:sp>
        <p:nvSpPr>
          <p:cNvPr id="2" name="TextBox 1">
            <a:extLst>
              <a:ext uri="{FF2B5EF4-FFF2-40B4-BE49-F238E27FC236}">
                <a16:creationId xmlns:a16="http://schemas.microsoft.com/office/drawing/2014/main" id="{8458AC3D-97F4-361C-3B94-CB124497B742}"/>
              </a:ext>
            </a:extLst>
          </p:cNvPr>
          <p:cNvSpPr txBox="1"/>
          <p:nvPr/>
        </p:nvSpPr>
        <p:spPr>
          <a:xfrm>
            <a:off x="2674961" y="5486400"/>
            <a:ext cx="7397087" cy="461665"/>
          </a:xfrm>
          <a:prstGeom prst="rect">
            <a:avLst/>
          </a:prstGeom>
          <a:noFill/>
        </p:spPr>
        <p:txBody>
          <a:bodyPr wrap="square" rtlCol="0">
            <a:spAutoFit/>
          </a:bodyPr>
          <a:lstStyle/>
          <a:p>
            <a:r>
              <a:rPr lang="en-US" sz="2400" dirty="0"/>
              <a:t>Pre-registration: </a:t>
            </a:r>
            <a:r>
              <a:rPr lang="en-US" sz="2400" dirty="0">
                <a:effectLst/>
                <a:hlinkClick r:id="rId2"/>
              </a:rPr>
              <a:t>https://aspredicted.org/WWZ_WQ3</a:t>
            </a:r>
            <a:r>
              <a:rPr lang="en-US" sz="2400" dirty="0">
                <a:effectLst/>
              </a:rPr>
              <a:t> </a:t>
            </a:r>
            <a:endParaRPr lang="en-US" sz="2400" dirty="0"/>
          </a:p>
        </p:txBody>
      </p:sp>
      <p:pic>
        <p:nvPicPr>
          <p:cNvPr id="5" name="Picture 4">
            <a:extLst>
              <a:ext uri="{FF2B5EF4-FFF2-40B4-BE49-F238E27FC236}">
                <a16:creationId xmlns:a16="http://schemas.microsoft.com/office/drawing/2014/main" id="{1D7BDE4C-D675-74AE-B05D-F0E7DAABC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60" y="5090409"/>
            <a:ext cx="1151667" cy="1137519"/>
          </a:xfrm>
          <a:prstGeom prst="rect">
            <a:avLst/>
          </a:prstGeom>
        </p:spPr>
      </p:pic>
    </p:spTree>
    <p:extLst>
      <p:ext uri="{BB962C8B-B14F-4D97-AF65-F5344CB8AC3E}">
        <p14:creationId xmlns:p14="http://schemas.microsoft.com/office/powerpoint/2010/main" val="297951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1,210 BC Hydro customers recruited from </a:t>
            </a:r>
            <a:r>
              <a:rPr lang="en-US" b="0" i="0" dirty="0">
                <a:solidFill>
                  <a:srgbClr val="212121"/>
                </a:solidFill>
                <a:effectLst/>
                <a:latin typeface="Calibri" panose="020F0502020204030204" pitchFamily="34" charset="0"/>
              </a:rPr>
              <a:t>BC Hydro’s </a:t>
            </a:r>
            <a:r>
              <a:rPr lang="en-US" b="0" i="1" dirty="0">
                <a:solidFill>
                  <a:srgbClr val="212121"/>
                </a:solidFill>
                <a:effectLst/>
                <a:latin typeface="Calibri" panose="020F0502020204030204" pitchFamily="34" charset="0"/>
              </a:rPr>
              <a:t>Team Power Smart </a:t>
            </a:r>
            <a:r>
              <a:rPr lang="en-US" b="0" i="0" dirty="0">
                <a:solidFill>
                  <a:srgbClr val="212121"/>
                </a:solidFill>
                <a:effectLst/>
                <a:latin typeface="Calibri" panose="020F0502020204030204" pitchFamily="34" charset="0"/>
              </a:rPr>
              <a:t>program </a:t>
            </a:r>
            <a:r>
              <a:rPr lang="en-CA" b="0" dirty="0">
                <a:solidFill>
                  <a:schemeClr val="tx1"/>
                </a:solidFill>
              </a:rPr>
              <a:t>and completed the first survey</a:t>
            </a:r>
          </a:p>
          <a:p>
            <a:r>
              <a:rPr lang="en-CA" b="0" dirty="0">
                <a:solidFill>
                  <a:schemeClr val="tx1"/>
                </a:solidFill>
              </a:rPr>
              <a:t>Follow-up surveys every 3 months, for 1 year total</a:t>
            </a:r>
          </a:p>
          <a:p>
            <a:r>
              <a:rPr lang="en-CA" b="0" dirty="0">
                <a:solidFill>
                  <a:schemeClr val="tx1"/>
                </a:solidFill>
              </a:rPr>
              <a:t>Must have Washing Machine &amp; Clothes Dryer and pay BC Hydro bill</a:t>
            </a:r>
          </a:p>
          <a:p>
            <a:r>
              <a:rPr lang="en-CA" b="0" dirty="0">
                <a:solidFill>
                  <a:schemeClr val="tx1"/>
                </a:solidFill>
              </a:rPr>
              <a:t>64% women, mean age = 57</a:t>
            </a:r>
          </a:p>
          <a:p>
            <a:endParaRPr lang="en-CA" b="0" dirty="0">
              <a:solidFill>
                <a:schemeClr val="tx1"/>
              </a:solidFill>
            </a:endParaRPr>
          </a:p>
          <a:p>
            <a:pPr marL="0" indent="0">
              <a:buNone/>
            </a:pPr>
            <a:r>
              <a:rPr lang="en-CA" dirty="0">
                <a:solidFill>
                  <a:schemeClr val="tx1"/>
                </a:solidFill>
              </a:rPr>
              <a:t>Research questions: </a:t>
            </a:r>
          </a:p>
          <a:p>
            <a:r>
              <a:rPr lang="en-CA" b="0" dirty="0">
                <a:solidFill>
                  <a:schemeClr val="tx1"/>
                </a:solidFill>
              </a:rPr>
              <a:t>Long term impact of decal nudge? </a:t>
            </a:r>
          </a:p>
          <a:p>
            <a:r>
              <a:rPr lang="en-CA" b="0" dirty="0">
                <a:solidFill>
                  <a:schemeClr val="tx1"/>
                </a:solidFill>
              </a:rPr>
              <a:t>Pro-environment message, pro-self, or both? </a:t>
            </a:r>
          </a:p>
          <a:p>
            <a:r>
              <a:rPr lang="en-CA" b="0" dirty="0">
                <a:solidFill>
                  <a:schemeClr val="tx1"/>
                </a:solidFill>
              </a:rPr>
              <a:t>Request many behavior changes, or just one hard one? </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Participants</a:t>
            </a:r>
            <a:endParaRPr lang="en-US" dirty="0"/>
          </a:p>
        </p:txBody>
      </p:sp>
    </p:spTree>
    <p:extLst>
      <p:ext uri="{BB962C8B-B14F-4D97-AF65-F5344CB8AC3E}">
        <p14:creationId xmlns:p14="http://schemas.microsoft.com/office/powerpoint/2010/main" val="52376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CA" b="0" dirty="0">
                <a:solidFill>
                  <a:schemeClr val="tx1"/>
                </a:solidFill>
              </a:rPr>
              <a:t>Re-wear</a:t>
            </a:r>
          </a:p>
          <a:p>
            <a:r>
              <a:rPr lang="en-CA" b="0" dirty="0">
                <a:solidFill>
                  <a:schemeClr val="tx1"/>
                </a:solidFill>
              </a:rPr>
              <a:t>Combine loads</a:t>
            </a:r>
          </a:p>
          <a:p>
            <a:r>
              <a:rPr lang="en-CA" b="0" dirty="0">
                <a:solidFill>
                  <a:schemeClr val="tx1"/>
                </a:solidFill>
              </a:rPr>
              <a:t>Use cold water</a:t>
            </a:r>
          </a:p>
          <a:p>
            <a:r>
              <a:rPr lang="en-CA" b="0" dirty="0">
                <a:solidFill>
                  <a:schemeClr val="tx1"/>
                </a:solidFill>
              </a:rPr>
              <a:t>Hang dry clothes</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Laundry Behaviours</a:t>
            </a:r>
            <a:endParaRPr lang="en-US" dirty="0"/>
          </a:p>
        </p:txBody>
      </p:sp>
    </p:spTree>
    <p:extLst>
      <p:ext uri="{BB962C8B-B14F-4D97-AF65-F5344CB8AC3E}">
        <p14:creationId xmlns:p14="http://schemas.microsoft.com/office/powerpoint/2010/main" val="497082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289367" y="798654"/>
            <a:ext cx="11902633" cy="5378310"/>
          </a:xfrm>
        </p:spPr>
        <p:txBody>
          <a:bodyPr>
            <a:normAutofit/>
          </a:bodyPr>
          <a:lstStyle/>
          <a:p>
            <a:r>
              <a:rPr lang="en-CA" b="0" dirty="0">
                <a:solidFill>
                  <a:schemeClr val="tx1"/>
                </a:solidFill>
              </a:rPr>
              <a:t>Independent Variable: Participants randomly assigned to one of six conditions</a:t>
            </a:r>
          </a:p>
          <a:p>
            <a:pPr marL="914400" lvl="1" indent="-457200">
              <a:buFont typeface="+mj-lt"/>
              <a:buAutoNum type="arabicPeriod"/>
            </a:pPr>
            <a:r>
              <a:rPr lang="en-CA" b="0" dirty="0">
                <a:solidFill>
                  <a:schemeClr val="tx1"/>
                </a:solidFill>
              </a:rPr>
              <a:t>Control (no decal)</a:t>
            </a:r>
          </a:p>
          <a:p>
            <a:pPr marL="914400" lvl="1" indent="-457200">
              <a:buFont typeface="+mj-lt"/>
              <a:buAutoNum type="arabicPeriod"/>
            </a:pPr>
            <a:r>
              <a:rPr lang="en-CA" dirty="0">
                <a:solidFill>
                  <a:schemeClr val="tx1"/>
                </a:solidFill>
              </a:rPr>
              <a:t>Control (QR logging decal)</a:t>
            </a:r>
          </a:p>
          <a:p>
            <a:pPr marL="914400" lvl="1" indent="-457200">
              <a:buFont typeface="+mj-lt"/>
              <a:buAutoNum type="arabicPeriod"/>
            </a:pPr>
            <a:r>
              <a:rPr lang="en-CA" dirty="0">
                <a:solidFill>
                  <a:schemeClr val="tx1"/>
                </a:solidFill>
              </a:rPr>
              <a:t>Turtle </a:t>
            </a:r>
            <a:r>
              <a:rPr lang="en-CA" b="0" dirty="0">
                <a:solidFill>
                  <a:schemeClr val="tx1"/>
                </a:solidFill>
              </a:rPr>
              <a:t>appeal to change 4 behaviours</a:t>
            </a:r>
          </a:p>
          <a:p>
            <a:pPr marL="914400" lvl="1" indent="-457200">
              <a:buFont typeface="+mj-lt"/>
              <a:buAutoNum type="arabicPeriod"/>
            </a:pPr>
            <a:r>
              <a:rPr lang="en-CA" dirty="0">
                <a:solidFill>
                  <a:schemeClr val="tx1"/>
                </a:solidFill>
              </a:rPr>
              <a:t>Fleece appeal to change 4 behaviours</a:t>
            </a:r>
          </a:p>
          <a:p>
            <a:pPr marL="914400" lvl="1" indent="-457200">
              <a:buFont typeface="+mj-lt"/>
              <a:buAutoNum type="arabicPeriod"/>
            </a:pPr>
            <a:r>
              <a:rPr lang="en-CA" dirty="0">
                <a:solidFill>
                  <a:schemeClr val="tx1"/>
                </a:solidFill>
              </a:rPr>
              <a:t>Turtle + fleece appeal to change 4 behaviours</a:t>
            </a:r>
          </a:p>
          <a:p>
            <a:pPr marL="914400" lvl="1" indent="-457200">
              <a:buFont typeface="+mj-lt"/>
              <a:buAutoNum type="arabicPeriod"/>
            </a:pPr>
            <a:r>
              <a:rPr lang="en-CA" b="0" dirty="0">
                <a:solidFill>
                  <a:schemeClr val="tx1"/>
                </a:solidFill>
              </a:rPr>
              <a:t>Turtle + fleece </a:t>
            </a:r>
            <a:r>
              <a:rPr lang="en-CA" dirty="0">
                <a:solidFill>
                  <a:schemeClr val="tx1"/>
                </a:solidFill>
              </a:rPr>
              <a:t>appeal to hang dry</a:t>
            </a:r>
            <a:endParaRPr lang="en-CA" b="0" dirty="0">
              <a:solidFill>
                <a:schemeClr val="tx1"/>
              </a:solidFill>
            </a:endParaRPr>
          </a:p>
          <a:p>
            <a:r>
              <a:rPr lang="en-CA" b="0" dirty="0">
                <a:solidFill>
                  <a:schemeClr val="tx1"/>
                </a:solidFill>
              </a:rPr>
              <a:t>Dependent Variables: </a:t>
            </a:r>
          </a:p>
          <a:p>
            <a:pPr marL="971550" lvl="1" indent="-514350">
              <a:buFont typeface="+mj-lt"/>
              <a:buAutoNum type="arabicPeriod"/>
            </a:pPr>
            <a:r>
              <a:rPr lang="en-CA" b="0" dirty="0">
                <a:solidFill>
                  <a:schemeClr val="tx1"/>
                </a:solidFill>
              </a:rPr>
              <a:t>Laundry behaviour change </a:t>
            </a:r>
            <a:r>
              <a:rPr lang="en-CA" b="1" dirty="0">
                <a:solidFill>
                  <a:schemeClr val="tx1"/>
                </a:solidFill>
              </a:rPr>
              <a:t>intentions</a:t>
            </a:r>
            <a:r>
              <a:rPr lang="en-CA" dirty="0">
                <a:solidFill>
                  <a:schemeClr val="tx1"/>
                </a:solidFill>
              </a:rPr>
              <a:t> to re-wear, combine loads, cold water, hang-dry</a:t>
            </a:r>
            <a:endParaRPr lang="en-CA" b="1" dirty="0">
              <a:solidFill>
                <a:schemeClr val="tx1"/>
              </a:solidFill>
            </a:endParaRPr>
          </a:p>
          <a:p>
            <a:pPr marL="971550" lvl="1" indent="-514350">
              <a:buFont typeface="+mj-lt"/>
              <a:buAutoNum type="arabicPeriod"/>
            </a:pPr>
            <a:r>
              <a:rPr lang="en-CA" dirty="0">
                <a:solidFill>
                  <a:schemeClr val="tx1"/>
                </a:solidFill>
              </a:rPr>
              <a:t>Retrospective </a:t>
            </a:r>
            <a:r>
              <a:rPr lang="en-CA" b="1" dirty="0">
                <a:solidFill>
                  <a:schemeClr val="tx1"/>
                </a:solidFill>
              </a:rPr>
              <a:t>self-report</a:t>
            </a:r>
            <a:r>
              <a:rPr lang="en-CA" dirty="0">
                <a:solidFill>
                  <a:schemeClr val="tx1"/>
                </a:solidFill>
              </a:rPr>
              <a:t> of efficiency behaviours, every 3 months for one year</a:t>
            </a:r>
          </a:p>
          <a:p>
            <a:pPr marL="971550" lvl="1" indent="-514350">
              <a:buFont typeface="+mj-lt"/>
              <a:buAutoNum type="arabicPeriod"/>
            </a:pPr>
            <a:r>
              <a:rPr lang="en-CA" dirty="0">
                <a:solidFill>
                  <a:schemeClr val="tx1"/>
                </a:solidFill>
              </a:rPr>
              <a:t>Ongoing </a:t>
            </a:r>
            <a:r>
              <a:rPr lang="en-CA" b="1" dirty="0">
                <a:solidFill>
                  <a:schemeClr val="tx1"/>
                </a:solidFill>
              </a:rPr>
              <a:t>log</a:t>
            </a:r>
            <a:r>
              <a:rPr lang="en-CA" b="0" dirty="0">
                <a:solidFill>
                  <a:schemeClr val="tx1"/>
                </a:solidFill>
              </a:rPr>
              <a:t> of laundry behaviour for one year</a:t>
            </a:r>
          </a:p>
          <a:p>
            <a:pPr marL="971550" lvl="1" indent="-514350">
              <a:buFont typeface="+mj-lt"/>
              <a:buAutoNum type="arabicPeriod"/>
            </a:pPr>
            <a:r>
              <a:rPr lang="en-CA" dirty="0">
                <a:solidFill>
                  <a:schemeClr val="tx1"/>
                </a:solidFill>
              </a:rPr>
              <a:t>Energy </a:t>
            </a:r>
            <a:r>
              <a:rPr lang="en-CA" b="1" dirty="0">
                <a:solidFill>
                  <a:schemeClr val="tx1"/>
                </a:solidFill>
              </a:rPr>
              <a:t>meter data</a:t>
            </a:r>
            <a:r>
              <a:rPr lang="en-CA" dirty="0">
                <a:solidFill>
                  <a:schemeClr val="tx1"/>
                </a:solidFill>
              </a:rPr>
              <a:t> (hourly level) for one year, including 1-year prior history</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Overview</a:t>
            </a:r>
            <a:endParaRPr lang="en-US" dirty="0"/>
          </a:p>
        </p:txBody>
      </p:sp>
    </p:spTree>
    <p:extLst>
      <p:ext uri="{BB962C8B-B14F-4D97-AF65-F5344CB8AC3E}">
        <p14:creationId xmlns:p14="http://schemas.microsoft.com/office/powerpoint/2010/main" val="253138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lstStyle/>
          <a:p>
            <a:pPr marL="0" indent="0">
              <a:buNone/>
            </a:pPr>
            <a:r>
              <a:rPr lang="en-CA" b="0" dirty="0">
                <a:solidFill>
                  <a:schemeClr val="tx1"/>
                </a:solidFill>
              </a:rPr>
              <a:t>UBC</a:t>
            </a:r>
          </a:p>
          <a:p>
            <a:r>
              <a:rPr lang="en-CA" b="0" dirty="0">
                <a:solidFill>
                  <a:schemeClr val="tx1"/>
                </a:solidFill>
              </a:rPr>
              <a:t>David Hardisty</a:t>
            </a:r>
          </a:p>
          <a:p>
            <a:r>
              <a:rPr lang="en-CA" b="0" dirty="0">
                <a:solidFill>
                  <a:schemeClr val="tx1"/>
                </a:solidFill>
              </a:rPr>
              <a:t>Kirstin </a:t>
            </a:r>
            <a:r>
              <a:rPr lang="en-CA" b="0" dirty="0" err="1">
                <a:solidFill>
                  <a:schemeClr val="tx1"/>
                </a:solidFill>
              </a:rPr>
              <a:t>Appelt</a:t>
            </a:r>
            <a:endParaRPr lang="en-CA" b="0" dirty="0">
              <a:solidFill>
                <a:schemeClr val="tx1"/>
              </a:solidFill>
            </a:endParaRPr>
          </a:p>
          <a:p>
            <a:r>
              <a:rPr lang="en-CA" b="0" dirty="0">
                <a:solidFill>
                  <a:schemeClr val="tx1"/>
                </a:solidFill>
              </a:rPr>
              <a:t>Sid Mookerjee </a:t>
            </a:r>
          </a:p>
          <a:p>
            <a:r>
              <a:rPr lang="en-CA" b="0" dirty="0" err="1">
                <a:solidFill>
                  <a:schemeClr val="tx1"/>
                </a:solidFill>
              </a:rPr>
              <a:t>Yanwen</a:t>
            </a:r>
            <a:r>
              <a:rPr lang="en-CA" b="0" dirty="0">
                <a:solidFill>
                  <a:schemeClr val="tx1"/>
                </a:solidFill>
              </a:rPr>
              <a:t> Wang</a:t>
            </a:r>
          </a:p>
          <a:p>
            <a:r>
              <a:rPr lang="en-CA" b="0" dirty="0" err="1">
                <a:solidFill>
                  <a:schemeClr val="tx1"/>
                </a:solidFill>
              </a:rPr>
              <a:t>Jiaying</a:t>
            </a:r>
            <a:r>
              <a:rPr lang="en-CA" b="0" dirty="0">
                <a:solidFill>
                  <a:schemeClr val="tx1"/>
                </a:solidFill>
              </a:rPr>
              <a:t> Zhao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&amp; Partners</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0" dirty="0">
                <a:solidFill>
                  <a:schemeClr val="tx1"/>
                </a:solidFill>
              </a:rPr>
              <a:t>BC Hydro</a:t>
            </a:r>
          </a:p>
          <a:p>
            <a:r>
              <a:rPr lang="en-CA" b="0" dirty="0" err="1">
                <a:solidFill>
                  <a:schemeClr val="tx1"/>
                </a:solidFill>
              </a:rPr>
              <a:t>Arien</a:t>
            </a:r>
            <a:r>
              <a:rPr lang="en-CA" b="0" dirty="0">
                <a:solidFill>
                  <a:schemeClr val="tx1"/>
                </a:solidFill>
              </a:rPr>
              <a:t> </a:t>
            </a:r>
            <a:r>
              <a:rPr lang="en-CA" b="0" dirty="0" err="1">
                <a:solidFill>
                  <a:schemeClr val="tx1"/>
                </a:solidFill>
              </a:rPr>
              <a:t>Korteland</a:t>
            </a:r>
            <a:endParaRPr lang="en-CA" b="0" dirty="0">
              <a:solidFill>
                <a:schemeClr val="tx1"/>
              </a:solidFill>
            </a:endParaRPr>
          </a:p>
          <a:p>
            <a:r>
              <a:rPr lang="en-CA" b="0" dirty="0">
                <a:solidFill>
                  <a:schemeClr val="tx1"/>
                </a:solidFill>
              </a:rPr>
              <a:t>Valerie Rodrigues</a:t>
            </a:r>
          </a:p>
          <a:p>
            <a:r>
              <a:rPr lang="en-CA" b="0" dirty="0" err="1">
                <a:solidFill>
                  <a:schemeClr val="tx1"/>
                </a:solidFill>
              </a:rPr>
              <a:t>Netu</a:t>
            </a:r>
            <a:r>
              <a:rPr lang="en-CA" b="0" dirty="0">
                <a:solidFill>
                  <a:schemeClr val="tx1"/>
                </a:solidFill>
              </a:rPr>
              <a:t> Sidhu</a:t>
            </a:r>
          </a:p>
        </p:txBody>
      </p:sp>
    </p:spTree>
    <p:extLst>
      <p:ext uri="{BB962C8B-B14F-4D97-AF65-F5344CB8AC3E}">
        <p14:creationId xmlns:p14="http://schemas.microsoft.com/office/powerpoint/2010/main" val="3281839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(no decal)</a:t>
            </a:r>
            <a:endParaRPr lang="en-CA" dirty="0"/>
          </a:p>
        </p:txBody>
      </p:sp>
    </p:spTree>
    <p:extLst>
      <p:ext uri="{BB962C8B-B14F-4D97-AF65-F5344CB8AC3E}">
        <p14:creationId xmlns:p14="http://schemas.microsoft.com/office/powerpoint/2010/main" val="1684300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(logging decal only)</a:t>
            </a:r>
            <a:endParaRPr lang="en-CA" dirty="0"/>
          </a:p>
        </p:txBody>
      </p:sp>
      <p:sp>
        <p:nvSpPr>
          <p:cNvPr id="3" name="TextBox 2">
            <a:extLst>
              <a:ext uri="{FF2B5EF4-FFF2-40B4-BE49-F238E27FC236}">
                <a16:creationId xmlns:a16="http://schemas.microsoft.com/office/drawing/2014/main" id="{73BF714E-A622-49E2-AA7E-9EDE8C652C64}"/>
              </a:ext>
            </a:extLst>
          </p:cNvPr>
          <p:cNvSpPr txBox="1"/>
          <p:nvPr/>
        </p:nvSpPr>
        <p:spPr>
          <a:xfrm>
            <a:off x="677334" y="1284069"/>
            <a:ext cx="8378263" cy="646331"/>
          </a:xfrm>
          <a:prstGeom prst="rect">
            <a:avLst/>
          </a:prstGeom>
          <a:noFill/>
        </p:spPr>
        <p:txBody>
          <a:bodyPr wrap="square" rtlCol="0">
            <a:spAutoFit/>
          </a:bodyPr>
          <a:lstStyle/>
          <a:p>
            <a:r>
              <a:rPr lang="en-US" dirty="0"/>
              <a:t>As part of your participation in this study, we will mail you a decal to put on your washer or dryer, which will look like the following:</a:t>
            </a:r>
            <a:endParaRPr lang="en-CA" dirty="0"/>
          </a:p>
        </p:txBody>
      </p:sp>
      <p:pic>
        <p:nvPicPr>
          <p:cNvPr id="4" name="Picture 3">
            <a:extLst>
              <a:ext uri="{FF2B5EF4-FFF2-40B4-BE49-F238E27FC236}">
                <a16:creationId xmlns:a16="http://schemas.microsoft.com/office/drawing/2014/main" id="{860A377E-075C-4EBC-ADD8-DF5C94C0A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718564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Sea Turtle + Bundled</a:t>
            </a:r>
            <a:endParaRPr lang="en-CA" dirty="0"/>
          </a:p>
        </p:txBody>
      </p:sp>
      <p:pic>
        <p:nvPicPr>
          <p:cNvPr id="4" name="Picture 3">
            <a:extLst>
              <a:ext uri="{FF2B5EF4-FFF2-40B4-BE49-F238E27FC236}">
                <a16:creationId xmlns:a16="http://schemas.microsoft.com/office/drawing/2014/main" id="{B1C3FE42-60CF-4263-B1AF-60673351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
        <p:nvSpPr>
          <p:cNvPr id="5" name="TextBox 4">
            <a:extLst>
              <a:ext uri="{FF2B5EF4-FFF2-40B4-BE49-F238E27FC236}">
                <a16:creationId xmlns:a16="http://schemas.microsoft.com/office/drawing/2014/main" id="{E4D124B4-A80A-403F-A6CF-C2D0D6EBA7D5}"/>
              </a:ext>
            </a:extLst>
          </p:cNvPr>
          <p:cNvSpPr txBox="1"/>
          <p:nvPr/>
        </p:nvSpPr>
        <p:spPr>
          <a:xfrm>
            <a:off x="571142" y="1308284"/>
            <a:ext cx="7760473" cy="4801314"/>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It is estimated that laundry is responsible for 35% of microplastics in our oceans, seriously harming sea turtles and other marine life.</a:t>
            </a:r>
            <a:br>
              <a:rPr lang="en-US" dirty="0"/>
            </a:br>
            <a:br>
              <a:rPr lang="en-US" dirty="0"/>
            </a:br>
            <a:r>
              <a:rPr lang="en-US" dirty="0"/>
              <a:t>You can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 </a:t>
            </a:r>
            <a:br>
              <a:rPr lang="en-US" dirty="0"/>
            </a:br>
            <a:r>
              <a:rPr lang="en-US" dirty="0"/>
              <a:t>As part of your participation in this study, we will mail you a decal to put on your washer or dryer, which will look like the following:</a:t>
            </a:r>
          </a:p>
          <a:p>
            <a:endParaRPr lang="en-CA" dirty="0"/>
          </a:p>
        </p:txBody>
      </p:sp>
    </p:spTree>
    <p:extLst>
      <p:ext uri="{BB962C8B-B14F-4D97-AF65-F5344CB8AC3E}">
        <p14:creationId xmlns:p14="http://schemas.microsoft.com/office/powerpoint/2010/main" val="935011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078313"/>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a:t>
            </a:r>
            <a:br>
              <a:rPr lang="en-US" dirty="0"/>
            </a:br>
            <a:br>
              <a:rPr lang="en-US" dirty="0"/>
            </a:br>
            <a:r>
              <a:rPr lang="en-US" dirty="0"/>
              <a:t>You can save your clothes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p>
          <a:p>
            <a:br>
              <a:rPr lang="en-US" dirty="0"/>
            </a:br>
            <a:endParaRPr lang="en-US" dirty="0"/>
          </a:p>
          <a:p>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9AD40CEA-190B-4EA7-9665-62487F60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60273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355312"/>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lang="en-US" dirty="0"/>
            </a:br>
            <a:br>
              <a:rPr lang="en-US" dirty="0"/>
            </a:br>
            <a:r>
              <a:rPr lang="en-US" dirty="0"/>
              <a:t>You can save your clothes and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0A6C18F2-5385-4AAA-ABC1-D31A2FFC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2017215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B8F91-87B2-44F3-B101-9BE04D1CF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Hang Dry</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247317"/>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endParaRPr lang="en-US" dirty="0"/>
          </a:p>
          <a:p>
            <a:r>
              <a:rPr lang="en-US" dirty="0"/>
              <a:t> </a:t>
            </a:r>
          </a:p>
          <a:p>
            <a:r>
              <a:rPr lang="en-US" dirty="0"/>
              <a:t>You can save your clothes and save our planet by:</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 </a:t>
            </a:r>
            <a:endParaRPr lang="en-CA" dirty="0"/>
          </a:p>
        </p:txBody>
      </p:sp>
    </p:spTree>
    <p:extLst>
      <p:ext uri="{BB962C8B-B14F-4D97-AF65-F5344CB8AC3E}">
        <p14:creationId xmlns:p14="http://schemas.microsoft.com/office/powerpoint/2010/main" val="2602932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Intentions Results</a:t>
            </a:r>
            <a:endParaRPr lang="en-CA" dirty="0"/>
          </a:p>
        </p:txBody>
      </p:sp>
    </p:spTree>
    <p:extLst>
      <p:ext uri="{BB962C8B-B14F-4D97-AF65-F5344CB8AC3E}">
        <p14:creationId xmlns:p14="http://schemas.microsoft.com/office/powerpoint/2010/main" val="2851977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6231966-E18C-4661-AE8A-40C4E6D72ADF}"/>
              </a:ext>
            </a:extLst>
          </p:cNvPr>
          <p:cNvGraphicFramePr>
            <a:graphicFrameLocks noGrp="1"/>
          </p:cNvGraphicFramePr>
          <p:nvPr>
            <p:extLst>
              <p:ext uri="{D42A27DB-BD31-4B8C-83A1-F6EECF244321}">
                <p14:modId xmlns:p14="http://schemas.microsoft.com/office/powerpoint/2010/main" val="1092143793"/>
              </p:ext>
            </p:extLst>
          </p:nvPr>
        </p:nvGraphicFramePr>
        <p:xfrm>
          <a:off x="647699" y="905256"/>
          <a:ext cx="10896601" cy="510354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677250">
                <a:tc>
                  <a:txBody>
                    <a:bodyPr/>
                    <a:lstStyle/>
                    <a:p>
                      <a:r>
                        <a:rPr lang="en-US" sz="2400" dirty="0"/>
                        <a:t>Control (n=217)</a:t>
                      </a:r>
                    </a:p>
                  </a:txBody>
                  <a:tcPr>
                    <a:solidFill>
                      <a:schemeClr val="bg1">
                        <a:lumMod val="95000"/>
                      </a:schemeClr>
                    </a:solidFill>
                  </a:tcPr>
                </a:tc>
                <a:tc>
                  <a:txBody>
                    <a:bodyPr/>
                    <a:lstStyle/>
                    <a:p>
                      <a:pPr algn="ctr"/>
                      <a:r>
                        <a:rPr lang="en-US" sz="2400" dirty="0"/>
                        <a:t>3.35</a:t>
                      </a:r>
                    </a:p>
                  </a:txBody>
                  <a:tcPr>
                    <a:solidFill>
                      <a:schemeClr val="bg1"/>
                    </a:solidFill>
                  </a:tcPr>
                </a:tc>
                <a:tc>
                  <a:txBody>
                    <a:bodyPr/>
                    <a:lstStyle/>
                    <a:p>
                      <a:pPr algn="ctr"/>
                      <a:r>
                        <a:rPr lang="en-US" sz="2400" dirty="0"/>
                        <a:t>3.24</a:t>
                      </a:r>
                    </a:p>
                  </a:txBody>
                  <a:tcPr>
                    <a:solidFill>
                      <a:schemeClr val="bg1"/>
                    </a:solidFill>
                  </a:tcPr>
                </a:tc>
                <a:tc>
                  <a:txBody>
                    <a:bodyPr/>
                    <a:lstStyle/>
                    <a:p>
                      <a:pPr algn="ctr"/>
                      <a:r>
                        <a:rPr lang="en-US" sz="2400" dirty="0"/>
                        <a:t>3.27</a:t>
                      </a:r>
                    </a:p>
                  </a:txBody>
                  <a:tcPr>
                    <a:solidFill>
                      <a:schemeClr val="bg1"/>
                    </a:solidFill>
                  </a:tcPr>
                </a:tc>
                <a:tc>
                  <a:txBody>
                    <a:bodyPr/>
                    <a:lstStyle/>
                    <a:p>
                      <a:pPr algn="ctr"/>
                      <a:r>
                        <a:rPr lang="en-US" sz="2400" dirty="0"/>
                        <a:t>3.53</a:t>
                      </a:r>
                    </a:p>
                  </a:txBody>
                  <a:tcPr>
                    <a:solidFill>
                      <a:schemeClr val="bg1"/>
                    </a:solidFill>
                  </a:tcPr>
                </a:tc>
                <a:tc>
                  <a:txBody>
                    <a:bodyPr/>
                    <a:lstStyle/>
                    <a:p>
                      <a:pPr algn="ctr"/>
                      <a:r>
                        <a:rPr lang="en-US" sz="2400" dirty="0"/>
                        <a:t>3.34</a:t>
                      </a:r>
                    </a:p>
                  </a:txBody>
                  <a:tcPr>
                    <a:solidFill>
                      <a:schemeClr val="bg1"/>
                    </a:solidFill>
                  </a:tcPr>
                </a:tc>
                <a:extLst>
                  <a:ext uri="{0D108BD9-81ED-4DB2-BD59-A6C34878D82A}">
                    <a16:rowId xmlns:a16="http://schemas.microsoft.com/office/drawing/2014/main" val="4007766413"/>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3.61₁ ₂</a:t>
                      </a:r>
                    </a:p>
                  </a:txBody>
                  <a:tcPr>
                    <a:solidFill>
                      <a:srgbClr val="FFFF00"/>
                    </a:solidFill>
                  </a:tcPr>
                </a:tc>
                <a:tc>
                  <a:txBody>
                    <a:bodyPr/>
                    <a:lstStyle/>
                    <a:p>
                      <a:pPr algn="ctr"/>
                      <a:r>
                        <a:rPr lang="en-US" sz="2400" dirty="0"/>
                        <a:t>3.47₁ ₂</a:t>
                      </a:r>
                    </a:p>
                  </a:txBody>
                  <a:tcPr>
                    <a:solidFill>
                      <a:srgbClr val="FFFF00"/>
                    </a:solidFill>
                  </a:tcPr>
                </a:tc>
                <a:tc>
                  <a:txBody>
                    <a:bodyPr/>
                    <a:lstStyle/>
                    <a:p>
                      <a:pPr algn="ctr"/>
                      <a:r>
                        <a:rPr lang="en-US" sz="2400" dirty="0"/>
                        <a:t>3.46₁ ₂</a:t>
                      </a:r>
                    </a:p>
                  </a:txBody>
                  <a:tcPr>
                    <a:solidFill>
                      <a:srgbClr val="FFFF00"/>
                    </a:solidFill>
                  </a:tcPr>
                </a:tc>
                <a:tc>
                  <a:txBody>
                    <a:bodyPr/>
                    <a:lstStyle/>
                    <a:p>
                      <a:pPr algn="ctr"/>
                      <a:r>
                        <a:rPr lang="en-US" sz="2400" dirty="0"/>
                        <a:t>3.60</a:t>
                      </a:r>
                    </a:p>
                  </a:txBody>
                  <a:tcPr>
                    <a:solidFill>
                      <a:schemeClr val="bg1"/>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3.58₁ ₂</a:t>
                      </a:r>
                    </a:p>
                  </a:txBody>
                  <a:tcPr>
                    <a:solidFill>
                      <a:srgbClr val="FFFF00"/>
                    </a:solidFill>
                  </a:tcPr>
                </a:tc>
                <a:tc>
                  <a:txBody>
                    <a:bodyPr/>
                    <a:lstStyle/>
                    <a:p>
                      <a:pPr algn="ctr"/>
                      <a:r>
                        <a:rPr lang="en-US" sz="2400" dirty="0"/>
                        <a:t>3.52₁ ₂</a:t>
                      </a:r>
                    </a:p>
                  </a:txBody>
                  <a:tcPr>
                    <a:solidFill>
                      <a:srgbClr val="FFFF00"/>
                    </a:solidFill>
                  </a:tcPr>
                </a:tc>
                <a:tc>
                  <a:txBody>
                    <a:bodyPr/>
                    <a:lstStyle/>
                    <a:p>
                      <a:pPr algn="ctr"/>
                      <a:r>
                        <a:rPr lang="en-US" sz="2400" dirty="0"/>
                        <a:t>3.48₁ ₂</a:t>
                      </a:r>
                    </a:p>
                  </a:txBody>
                  <a:tcPr>
                    <a:solidFill>
                      <a:srgbClr val="FFFF00"/>
                    </a:solidFill>
                  </a:tcPr>
                </a:tc>
                <a:tc>
                  <a:txBody>
                    <a:bodyPr/>
                    <a:lstStyle/>
                    <a:p>
                      <a:pPr algn="ctr"/>
                      <a:r>
                        <a:rPr lang="en-US" sz="2400" dirty="0"/>
                        <a:t>3.61₂</a:t>
                      </a:r>
                    </a:p>
                  </a:txBody>
                  <a:tcPr>
                    <a:solidFill>
                      <a:srgbClr val="FFFF00"/>
                    </a:solidFill>
                  </a:tcPr>
                </a:tc>
                <a:tc>
                  <a:txBody>
                    <a:bodyPr/>
                    <a:lstStyle/>
                    <a:p>
                      <a:pPr algn="ctr"/>
                      <a:r>
                        <a:rPr lang="en-US" sz="2400" dirty="0"/>
                        <a:t>3.55₁ ₂</a:t>
                      </a:r>
                    </a:p>
                  </a:txBody>
                  <a:tcPr>
                    <a:solidFill>
                      <a:srgbClr val="FFFF00"/>
                    </a:solid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3.40₁ ₂</a:t>
                      </a:r>
                    </a:p>
                  </a:txBody>
                  <a:tcPr>
                    <a:solidFill>
                      <a:srgbClr val="FFFF00"/>
                    </a:solidFill>
                  </a:tcPr>
                </a:tc>
                <a:tc>
                  <a:txBody>
                    <a:bodyPr/>
                    <a:lstStyle/>
                    <a:p>
                      <a:pPr algn="ctr"/>
                      <a:r>
                        <a:rPr lang="en-US" sz="2400" dirty="0"/>
                        <a:t>3.54</a:t>
                      </a:r>
                    </a:p>
                  </a:txBody>
                  <a:tcPr>
                    <a:solidFill>
                      <a:schemeClr val="bg1"/>
                    </a:solidFill>
                  </a:tcPr>
                </a:tc>
                <a:tc>
                  <a:txBody>
                    <a:bodyPr/>
                    <a:lstStyle/>
                    <a:p>
                      <a:pPr algn="ctr"/>
                      <a:r>
                        <a:rPr lang="en-US" sz="2400" dirty="0"/>
                        <a:t>3.49₁ ₂</a:t>
                      </a:r>
                    </a:p>
                  </a:txBody>
                  <a:tcPr>
                    <a:solidFill>
                      <a:srgbClr val="FFFF00"/>
                    </a:solid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3.38₂</a:t>
                      </a:r>
                    </a:p>
                  </a:txBody>
                  <a:tcPr>
                    <a:solidFill>
                      <a:srgbClr val="FFFF00"/>
                    </a:solidFill>
                  </a:tcPr>
                </a:tc>
                <a:tc>
                  <a:txBody>
                    <a:bodyPr/>
                    <a:lstStyle/>
                    <a:p>
                      <a:pPr algn="ctr"/>
                      <a:r>
                        <a:rPr lang="en-US" sz="2400" dirty="0"/>
                        <a:t>3.77₁ ₂</a:t>
                      </a:r>
                    </a:p>
                  </a:txBody>
                  <a:tcPr>
                    <a:solidFill>
                      <a:srgbClr val="FFFF00"/>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388116783"/>
                  </a:ext>
                </a:extLst>
              </a:tr>
            </a:tbl>
          </a:graphicData>
        </a:graphic>
      </p:graphicFrame>
      <p:sp>
        <p:nvSpPr>
          <p:cNvPr id="8" name="TextBox 7">
            <a:extLst>
              <a:ext uri="{FF2B5EF4-FFF2-40B4-BE49-F238E27FC236}">
                <a16:creationId xmlns:a16="http://schemas.microsoft.com/office/drawing/2014/main" id="{94D9D9CD-5797-431F-9732-6A40E1D8DE05}"/>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Participants answered on a 1-5 scale from 1=“much less often” to 3=“the same” to 5=“much more often”. </a:t>
            </a:r>
            <a:b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Subscripts indicate significant difference from control (1) or QR scan only control (2). </a:t>
            </a:r>
          </a:p>
        </p:txBody>
      </p:sp>
    </p:spTree>
    <p:extLst>
      <p:ext uri="{BB962C8B-B14F-4D97-AF65-F5344CB8AC3E}">
        <p14:creationId xmlns:p14="http://schemas.microsoft.com/office/powerpoint/2010/main" val="76277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All decals increased </a:t>
            </a:r>
            <a:r>
              <a:rPr lang="en-US" dirty="0"/>
              <a:t>intentions</a:t>
            </a:r>
            <a:r>
              <a:rPr lang="en-US" b="0" dirty="0"/>
              <a:t> to improve </a:t>
            </a:r>
            <a:r>
              <a:rPr lang="en-US" b="0" dirty="0" err="1"/>
              <a:t>behaviours</a:t>
            </a:r>
            <a:endParaRPr lang="en-US" b="0" dirty="0"/>
          </a:p>
          <a:p>
            <a:r>
              <a:rPr lang="en-US" b="0" dirty="0"/>
              <a:t>Roughly equally effective on intentions</a:t>
            </a:r>
            <a:endParaRPr lang="en-CA" b="0" dirty="0"/>
          </a:p>
        </p:txBody>
      </p:sp>
    </p:spTree>
    <p:extLst>
      <p:ext uri="{BB962C8B-B14F-4D97-AF65-F5344CB8AC3E}">
        <p14:creationId xmlns:p14="http://schemas.microsoft.com/office/powerpoint/2010/main" val="3649099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657585600"/>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211290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Who’s seen An Inconvenient Truth?</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Motivation</a:t>
            </a:r>
          </a:p>
        </p:txBody>
      </p:sp>
      <p:pic>
        <p:nvPicPr>
          <p:cNvPr id="5" name="Picture 4">
            <a:extLst>
              <a:ext uri="{FF2B5EF4-FFF2-40B4-BE49-F238E27FC236}">
                <a16:creationId xmlns:a16="http://schemas.microsoft.com/office/drawing/2014/main" id="{227D8925-E84D-B567-FAB9-70B52FEAD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546" y="980733"/>
            <a:ext cx="9554908" cy="4896533"/>
          </a:xfrm>
          <a:prstGeom prst="rect">
            <a:avLst/>
          </a:prstGeom>
        </p:spPr>
      </p:pic>
      <p:pic>
        <p:nvPicPr>
          <p:cNvPr id="7" name="Picture 6">
            <a:extLst>
              <a:ext uri="{FF2B5EF4-FFF2-40B4-BE49-F238E27FC236}">
                <a16:creationId xmlns:a16="http://schemas.microsoft.com/office/drawing/2014/main" id="{0FA4EAEF-A81E-795F-0E12-58E6A0A9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546" y="1009312"/>
            <a:ext cx="9554908" cy="4839375"/>
          </a:xfrm>
          <a:prstGeom prst="rect">
            <a:avLst/>
          </a:prstGeom>
        </p:spPr>
      </p:pic>
      <p:pic>
        <p:nvPicPr>
          <p:cNvPr id="9" name="Picture 8">
            <a:extLst>
              <a:ext uri="{FF2B5EF4-FFF2-40B4-BE49-F238E27FC236}">
                <a16:creationId xmlns:a16="http://schemas.microsoft.com/office/drawing/2014/main" id="{99291B37-2F0A-177D-8699-D5872553A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677" y="1028365"/>
            <a:ext cx="9640645" cy="4801270"/>
          </a:xfrm>
          <a:prstGeom prst="rect">
            <a:avLst/>
          </a:prstGeom>
        </p:spPr>
      </p:pic>
      <p:pic>
        <p:nvPicPr>
          <p:cNvPr id="11" name="Picture 10">
            <a:extLst>
              <a:ext uri="{FF2B5EF4-FFF2-40B4-BE49-F238E27FC236}">
                <a16:creationId xmlns:a16="http://schemas.microsoft.com/office/drawing/2014/main" id="{0AC3E47E-7B6B-370B-02ED-6A2CDE2E2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519" y="999786"/>
            <a:ext cx="9754961" cy="4858428"/>
          </a:xfrm>
          <a:prstGeom prst="rect">
            <a:avLst/>
          </a:prstGeom>
        </p:spPr>
      </p:pic>
      <p:pic>
        <p:nvPicPr>
          <p:cNvPr id="13" name="Picture 12">
            <a:extLst>
              <a:ext uri="{FF2B5EF4-FFF2-40B4-BE49-F238E27FC236}">
                <a16:creationId xmlns:a16="http://schemas.microsoft.com/office/drawing/2014/main" id="{D03FDFCD-1B22-582C-6B0D-D2F162582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9493" y="995023"/>
            <a:ext cx="9593014" cy="4867954"/>
          </a:xfrm>
          <a:prstGeom prst="rect">
            <a:avLst/>
          </a:prstGeom>
        </p:spPr>
      </p:pic>
      <p:pic>
        <p:nvPicPr>
          <p:cNvPr id="16" name="Picture 15">
            <a:extLst>
              <a:ext uri="{FF2B5EF4-FFF2-40B4-BE49-F238E27FC236}">
                <a16:creationId xmlns:a16="http://schemas.microsoft.com/office/drawing/2014/main" id="{9A826C7A-45EE-1334-850F-C52F5FAC5C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440" y="1037891"/>
            <a:ext cx="9631119" cy="4782217"/>
          </a:xfrm>
          <a:prstGeom prst="rect">
            <a:avLst/>
          </a:prstGeom>
        </p:spPr>
      </p:pic>
      <p:pic>
        <p:nvPicPr>
          <p:cNvPr id="18" name="Picture 17">
            <a:extLst>
              <a:ext uri="{FF2B5EF4-FFF2-40B4-BE49-F238E27FC236}">
                <a16:creationId xmlns:a16="http://schemas.microsoft.com/office/drawing/2014/main" id="{43EE82C9-16F4-F31E-0E6F-98D960CCF1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6651" y="1056944"/>
            <a:ext cx="9478698" cy="4744112"/>
          </a:xfrm>
          <a:prstGeom prst="rect">
            <a:avLst/>
          </a:prstGeom>
        </p:spPr>
      </p:pic>
      <p:pic>
        <p:nvPicPr>
          <p:cNvPr id="20" name="Picture 19">
            <a:extLst>
              <a:ext uri="{FF2B5EF4-FFF2-40B4-BE49-F238E27FC236}">
                <a16:creationId xmlns:a16="http://schemas.microsoft.com/office/drawing/2014/main" id="{CD2440CE-DABA-542B-7B4D-088E4FAF4F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9967" y="1018838"/>
            <a:ext cx="9612066" cy="4820323"/>
          </a:xfrm>
          <a:prstGeom prst="rect">
            <a:avLst/>
          </a:prstGeom>
        </p:spPr>
      </p:pic>
      <p:pic>
        <p:nvPicPr>
          <p:cNvPr id="22" name="Picture 21">
            <a:extLst>
              <a:ext uri="{FF2B5EF4-FFF2-40B4-BE49-F238E27FC236}">
                <a16:creationId xmlns:a16="http://schemas.microsoft.com/office/drawing/2014/main" id="{3432C7DA-75FF-1701-53E2-294D861EBC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5203" y="985496"/>
            <a:ext cx="9621593" cy="4887007"/>
          </a:xfrm>
          <a:prstGeom prst="rect">
            <a:avLst/>
          </a:prstGeom>
        </p:spPr>
      </p:pic>
      <p:pic>
        <p:nvPicPr>
          <p:cNvPr id="24" name="Picture 23">
            <a:extLst>
              <a:ext uri="{FF2B5EF4-FFF2-40B4-BE49-F238E27FC236}">
                <a16:creationId xmlns:a16="http://schemas.microsoft.com/office/drawing/2014/main" id="{CA99BD39-39AC-BA63-C259-56D8C906DA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2361" y="990259"/>
            <a:ext cx="9507277" cy="4877481"/>
          </a:xfrm>
          <a:prstGeom prst="rect">
            <a:avLst/>
          </a:prstGeom>
        </p:spPr>
      </p:pic>
      <p:pic>
        <p:nvPicPr>
          <p:cNvPr id="26" name="Picture 25">
            <a:extLst>
              <a:ext uri="{FF2B5EF4-FFF2-40B4-BE49-F238E27FC236}">
                <a16:creationId xmlns:a16="http://schemas.microsoft.com/office/drawing/2014/main" id="{03F9394A-0715-7064-203B-681EF40984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1861" y="980733"/>
            <a:ext cx="9688277" cy="4896533"/>
          </a:xfrm>
          <a:prstGeom prst="rect">
            <a:avLst/>
          </a:prstGeom>
        </p:spPr>
      </p:pic>
      <p:pic>
        <p:nvPicPr>
          <p:cNvPr id="28" name="Picture 27">
            <a:extLst>
              <a:ext uri="{FF2B5EF4-FFF2-40B4-BE49-F238E27FC236}">
                <a16:creationId xmlns:a16="http://schemas.microsoft.com/office/drawing/2014/main" id="{E60B0592-E2FD-E0DC-34C8-D107035DCD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99466" y="947391"/>
            <a:ext cx="9793067" cy="4963218"/>
          </a:xfrm>
          <a:prstGeom prst="rect">
            <a:avLst/>
          </a:prstGeom>
        </p:spPr>
      </p:pic>
      <p:pic>
        <p:nvPicPr>
          <p:cNvPr id="30" name="Picture 29">
            <a:extLst>
              <a:ext uri="{FF2B5EF4-FFF2-40B4-BE49-F238E27FC236}">
                <a16:creationId xmlns:a16="http://schemas.microsoft.com/office/drawing/2014/main" id="{FEC5D781-C6C4-8053-5A4E-A5FBEE8B25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4230" y="980733"/>
            <a:ext cx="9783540" cy="4896533"/>
          </a:xfrm>
          <a:prstGeom prst="rect">
            <a:avLst/>
          </a:prstGeom>
        </p:spPr>
      </p:pic>
      <p:pic>
        <p:nvPicPr>
          <p:cNvPr id="32" name="Picture 31">
            <a:extLst>
              <a:ext uri="{FF2B5EF4-FFF2-40B4-BE49-F238E27FC236}">
                <a16:creationId xmlns:a16="http://schemas.microsoft.com/office/drawing/2014/main" id="{D76258EC-6C65-91CA-D5C7-9D63B685BC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28045" y="947391"/>
            <a:ext cx="9735909" cy="4963218"/>
          </a:xfrm>
          <a:prstGeom prst="rect">
            <a:avLst/>
          </a:prstGeom>
        </p:spPr>
      </p:pic>
      <p:pic>
        <p:nvPicPr>
          <p:cNvPr id="34" name="Picture 33">
            <a:extLst>
              <a:ext uri="{FF2B5EF4-FFF2-40B4-BE49-F238E27FC236}">
                <a16:creationId xmlns:a16="http://schemas.microsoft.com/office/drawing/2014/main" id="{EC6F45FA-0DC2-8053-2844-05AD3B8ADB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99493" y="1004549"/>
            <a:ext cx="9593014" cy="4848902"/>
          </a:xfrm>
          <a:prstGeom prst="rect">
            <a:avLst/>
          </a:prstGeom>
        </p:spPr>
      </p:pic>
    </p:spTree>
    <p:extLst>
      <p:ext uri="{BB962C8B-B14F-4D97-AF65-F5344CB8AC3E}">
        <p14:creationId xmlns:p14="http://schemas.microsoft.com/office/powerpoint/2010/main" val="22168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Self-report Results</a:t>
            </a:r>
            <a:endParaRPr lang="en-CA" dirty="0"/>
          </a:p>
        </p:txBody>
      </p:sp>
    </p:spTree>
    <p:extLst>
      <p:ext uri="{BB962C8B-B14F-4D97-AF65-F5344CB8AC3E}">
        <p14:creationId xmlns:p14="http://schemas.microsoft.com/office/powerpoint/2010/main" val="902460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Self-report Results</a:t>
            </a:r>
            <a:endParaRPr lang="en-US" dirty="0"/>
          </a:p>
        </p:txBody>
      </p:sp>
      <p:graphicFrame>
        <p:nvGraphicFramePr>
          <p:cNvPr id="6" name="Chart 5">
            <a:extLst>
              <a:ext uri="{FF2B5EF4-FFF2-40B4-BE49-F238E27FC236}">
                <a16:creationId xmlns:a16="http://schemas.microsoft.com/office/drawing/2014/main" id="{EDC0C564-284A-4408-98DA-D2ACA2B6F19F}"/>
              </a:ext>
            </a:extLst>
          </p:cNvPr>
          <p:cNvGraphicFramePr>
            <a:graphicFrameLocks/>
          </p:cNvGraphicFramePr>
          <p:nvPr>
            <p:extLst>
              <p:ext uri="{D42A27DB-BD31-4B8C-83A1-F6EECF244321}">
                <p14:modId xmlns:p14="http://schemas.microsoft.com/office/powerpoint/2010/main" val="1182037647"/>
              </p:ext>
            </p:extLst>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9C58EDC-AA17-DD97-5883-F6924F38DA09}"/>
              </a:ext>
            </a:extLst>
          </p:cNvPr>
          <p:cNvSpPr txBox="1"/>
          <p:nvPr/>
        </p:nvSpPr>
        <p:spPr>
          <a:xfrm>
            <a:off x="177569" y="4906744"/>
            <a:ext cx="12014430" cy="1323439"/>
          </a:xfrm>
          <a:prstGeom prst="rect">
            <a:avLst/>
          </a:prstGeom>
          <a:noFill/>
        </p:spPr>
        <p:txBody>
          <a:bodyPr wrap="square" rtlCol="0">
            <a:spAutoFit/>
          </a:bodyPr>
          <a:lstStyle/>
          <a:p>
            <a:r>
              <a:rPr lang="en-CA" sz="2000" b="1" dirty="0"/>
              <a:t>Takeaway:</a:t>
            </a:r>
            <a:r>
              <a:rPr lang="en-CA" sz="2000" dirty="0"/>
              <a:t> </a:t>
            </a:r>
          </a:p>
          <a:p>
            <a:r>
              <a:rPr lang="en-CA" sz="2000" dirty="0"/>
              <a:t>From S1 to S4, participants were marginally less likely to report engaging in laundry efficient behaviours for the control conditions (</a:t>
            </a:r>
            <a:r>
              <a:rPr lang="en-CA" sz="2000" i="1" dirty="0" err="1"/>
              <a:t>p</a:t>
            </a:r>
            <a:r>
              <a:rPr lang="en-CA" sz="2000" dirty="0" err="1"/>
              <a:t>s</a:t>
            </a:r>
            <a:r>
              <a:rPr lang="en-CA" sz="2000" dirty="0"/>
              <a:t> &lt;.1). “Sea </a:t>
            </a:r>
            <a:r>
              <a:rPr lang="en-CA" sz="2000" dirty="0" err="1"/>
              <a:t>turtle+fleece+hang</a:t>
            </a:r>
            <a:r>
              <a:rPr lang="en-CA" sz="2000" dirty="0"/>
              <a:t> dry” message and “Sea </a:t>
            </a:r>
            <a:r>
              <a:rPr lang="en-CA" sz="2000" dirty="0" err="1"/>
              <a:t>turtle+bundled</a:t>
            </a:r>
            <a:r>
              <a:rPr lang="en-CA" sz="2000" dirty="0"/>
              <a:t>” message were marginally more effective than control conditions at S4 (</a:t>
            </a:r>
            <a:r>
              <a:rPr lang="en-CA" sz="2000" i="1" dirty="0" err="1"/>
              <a:t>p</a:t>
            </a:r>
            <a:r>
              <a:rPr lang="en-CA" sz="2000" dirty="0" err="1"/>
              <a:t>s</a:t>
            </a:r>
            <a:r>
              <a:rPr lang="en-CA" sz="2000" dirty="0"/>
              <a:t> &lt;.1)</a:t>
            </a:r>
          </a:p>
        </p:txBody>
      </p:sp>
    </p:spTree>
    <p:extLst>
      <p:ext uri="{BB962C8B-B14F-4D97-AF65-F5344CB8AC3E}">
        <p14:creationId xmlns:p14="http://schemas.microsoft.com/office/powerpoint/2010/main" val="2645742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Self-report Results</a:t>
            </a:r>
            <a:endParaRPr lang="en-US" dirty="0"/>
          </a:p>
        </p:txBody>
      </p:sp>
      <p:graphicFrame>
        <p:nvGraphicFramePr>
          <p:cNvPr id="6" name="Chart 5">
            <a:extLst>
              <a:ext uri="{FF2B5EF4-FFF2-40B4-BE49-F238E27FC236}">
                <a16:creationId xmlns:a16="http://schemas.microsoft.com/office/drawing/2014/main" id="{EDC0C564-284A-4408-98DA-D2ACA2B6F19F}"/>
              </a:ext>
            </a:extLst>
          </p:cNvPr>
          <p:cNvGraphicFramePr>
            <a:graphicFrameLocks/>
          </p:cNvGraphicFramePr>
          <p:nvPr>
            <p:extLst>
              <p:ext uri="{D42A27DB-BD31-4B8C-83A1-F6EECF244321}">
                <p14:modId xmlns:p14="http://schemas.microsoft.com/office/powerpoint/2010/main" val="566549804"/>
              </p:ext>
            </p:extLst>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1CD20B5-B09B-460F-B54D-8C3804613EA0}"/>
              </a:ext>
            </a:extLst>
          </p:cNvPr>
          <p:cNvSpPr txBox="1"/>
          <p:nvPr/>
        </p:nvSpPr>
        <p:spPr>
          <a:xfrm>
            <a:off x="177569" y="4906744"/>
            <a:ext cx="12014430" cy="1323439"/>
          </a:xfrm>
          <a:prstGeom prst="rect">
            <a:avLst/>
          </a:prstGeom>
          <a:noFill/>
        </p:spPr>
        <p:txBody>
          <a:bodyPr wrap="square" rtlCol="0">
            <a:spAutoFit/>
          </a:bodyPr>
          <a:lstStyle/>
          <a:p>
            <a:r>
              <a:rPr lang="en-CA" sz="2000" b="1" dirty="0"/>
              <a:t>Takeaway:</a:t>
            </a:r>
            <a:r>
              <a:rPr lang="en-CA" sz="2000" dirty="0"/>
              <a:t> </a:t>
            </a:r>
          </a:p>
          <a:p>
            <a:r>
              <a:rPr lang="en-CA" sz="2000" dirty="0"/>
              <a:t>From S1 to S4, participants were marginally less likely to report engaging in laundry efficient behaviours for the control conditions (</a:t>
            </a:r>
            <a:r>
              <a:rPr lang="en-CA" sz="2000" i="1" dirty="0" err="1"/>
              <a:t>p</a:t>
            </a:r>
            <a:r>
              <a:rPr lang="en-CA" sz="2000" dirty="0" err="1"/>
              <a:t>s</a:t>
            </a:r>
            <a:r>
              <a:rPr lang="en-CA" sz="2000" dirty="0"/>
              <a:t> &lt;.1). “Sea </a:t>
            </a:r>
            <a:r>
              <a:rPr lang="en-CA" sz="2000" dirty="0" err="1"/>
              <a:t>turtle+fleece+hang</a:t>
            </a:r>
            <a:r>
              <a:rPr lang="en-CA" sz="2000" dirty="0"/>
              <a:t> dry” message and “Sea </a:t>
            </a:r>
            <a:r>
              <a:rPr lang="en-CA" sz="2000" dirty="0" err="1"/>
              <a:t>turtle+bundled</a:t>
            </a:r>
            <a:r>
              <a:rPr lang="en-CA" sz="2000" dirty="0"/>
              <a:t>” message were marginally more effective than control conditions at S4 (</a:t>
            </a:r>
            <a:r>
              <a:rPr lang="en-CA" sz="2000" i="1" dirty="0" err="1"/>
              <a:t>p</a:t>
            </a:r>
            <a:r>
              <a:rPr lang="en-CA" sz="2000" dirty="0" err="1"/>
              <a:t>s</a:t>
            </a:r>
            <a:r>
              <a:rPr lang="en-CA" sz="2000" dirty="0"/>
              <a:t> &lt;.1)</a:t>
            </a:r>
          </a:p>
        </p:txBody>
      </p:sp>
      <p:sp>
        <p:nvSpPr>
          <p:cNvPr id="3" name="Oval 2">
            <a:extLst>
              <a:ext uri="{FF2B5EF4-FFF2-40B4-BE49-F238E27FC236}">
                <a16:creationId xmlns:a16="http://schemas.microsoft.com/office/drawing/2014/main" id="{30AE9A6F-8CFC-C9AE-094A-BB56E8547D12}"/>
              </a:ext>
            </a:extLst>
          </p:cNvPr>
          <p:cNvSpPr/>
          <p:nvPr/>
        </p:nvSpPr>
        <p:spPr>
          <a:xfrm>
            <a:off x="8287474" y="2374212"/>
            <a:ext cx="717630" cy="1323439"/>
          </a:xfrm>
          <a:prstGeom prst="ellipse">
            <a:avLst/>
          </a:prstGeom>
          <a:noFill/>
          <a:ln w="381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6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Self-report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Two decal messages marginally improved self-reported </a:t>
            </a:r>
            <a:r>
              <a:rPr lang="en-US" b="0" dirty="0" err="1"/>
              <a:t>behaviours</a:t>
            </a:r>
            <a:r>
              <a:rPr lang="en-US" b="0" dirty="0"/>
              <a:t> over time:</a:t>
            </a:r>
            <a:br>
              <a:rPr lang="en-US" b="0" dirty="0"/>
            </a:br>
            <a:r>
              <a:rPr lang="en-US" b="0" dirty="0"/>
              <a:t>Microplastics turtle + bundled msg </a:t>
            </a:r>
            <a:br>
              <a:rPr lang="en-US" b="0" dirty="0"/>
            </a:br>
            <a:r>
              <a:rPr lang="en-US" b="0" dirty="0"/>
              <a:t>and </a:t>
            </a:r>
            <a:br>
              <a:rPr lang="en-US" b="0" dirty="0"/>
            </a:br>
            <a:r>
              <a:rPr lang="en-US" b="0" dirty="0"/>
              <a:t>Microplastics turtle + </a:t>
            </a:r>
            <a:r>
              <a:rPr lang="en-US" b="0" dirty="0" err="1"/>
              <a:t>fleece+hang-dry</a:t>
            </a:r>
            <a:r>
              <a:rPr lang="en-US" b="0" dirty="0"/>
              <a:t> msg</a:t>
            </a:r>
            <a:endParaRPr lang="en-CA" b="0" dirty="0"/>
          </a:p>
        </p:txBody>
      </p:sp>
    </p:spTree>
    <p:extLst>
      <p:ext uri="{BB962C8B-B14F-4D97-AF65-F5344CB8AC3E}">
        <p14:creationId xmlns:p14="http://schemas.microsoft.com/office/powerpoint/2010/main" val="2882994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4278386859"/>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542038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err="1"/>
              <a:t>Behaviour</a:t>
            </a:r>
            <a:r>
              <a:rPr lang="en-US" dirty="0"/>
              <a:t> Logging Results</a:t>
            </a:r>
            <a:endParaRPr lang="en-CA" dirty="0"/>
          </a:p>
        </p:txBody>
      </p:sp>
    </p:spTree>
    <p:extLst>
      <p:ext uri="{BB962C8B-B14F-4D97-AF65-F5344CB8AC3E}">
        <p14:creationId xmlns:p14="http://schemas.microsoft.com/office/powerpoint/2010/main" val="3686081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a:xfrm>
            <a:off x="0" y="136477"/>
            <a:ext cx="12192000" cy="906483"/>
          </a:xfrm>
        </p:spPr>
        <p:txBody>
          <a:bodyPr>
            <a:normAutofit/>
          </a:bodyPr>
          <a:lstStyle/>
          <a:p>
            <a:r>
              <a:rPr lang="en-CA" b="0" dirty="0">
                <a:solidFill>
                  <a:schemeClr val="tx1"/>
                </a:solidFill>
              </a:rPr>
              <a:t>Behaviour Logging Results: QR Code Usage</a:t>
            </a:r>
            <a:endParaRPr lang="en-US" dirty="0"/>
          </a:p>
        </p:txBody>
      </p:sp>
      <p:graphicFrame>
        <p:nvGraphicFramePr>
          <p:cNvPr id="3" name="Table 2">
            <a:extLst>
              <a:ext uri="{FF2B5EF4-FFF2-40B4-BE49-F238E27FC236}">
                <a16:creationId xmlns:a16="http://schemas.microsoft.com/office/drawing/2014/main" id="{1D86DAD8-709E-4FA2-94F0-901CEE620EEB}"/>
              </a:ext>
            </a:extLst>
          </p:cNvPr>
          <p:cNvGraphicFramePr>
            <a:graphicFrameLocks noGrp="1"/>
          </p:cNvGraphicFramePr>
          <p:nvPr>
            <p:extLst>
              <p:ext uri="{D42A27DB-BD31-4B8C-83A1-F6EECF244321}">
                <p14:modId xmlns:p14="http://schemas.microsoft.com/office/powerpoint/2010/main" val="2810095239"/>
              </p:ext>
            </p:extLst>
          </p:nvPr>
        </p:nvGraphicFramePr>
        <p:xfrm>
          <a:off x="3444692" y="1295444"/>
          <a:ext cx="8061405" cy="4164280"/>
        </p:xfrm>
        <a:graphic>
          <a:graphicData uri="http://schemas.openxmlformats.org/drawingml/2006/table">
            <a:tbl>
              <a:tblPr firstRow="1">
                <a:tableStyleId>{5C22544A-7EE6-4342-B048-85BDC9FD1C3A}</a:tableStyleId>
              </a:tblPr>
              <a:tblGrid>
                <a:gridCol w="3399387">
                  <a:extLst>
                    <a:ext uri="{9D8B030D-6E8A-4147-A177-3AD203B41FA5}">
                      <a16:colId xmlns:a16="http://schemas.microsoft.com/office/drawing/2014/main" val="3055329784"/>
                    </a:ext>
                  </a:extLst>
                </a:gridCol>
                <a:gridCol w="2331009">
                  <a:extLst>
                    <a:ext uri="{9D8B030D-6E8A-4147-A177-3AD203B41FA5}">
                      <a16:colId xmlns:a16="http://schemas.microsoft.com/office/drawing/2014/main" val="504626783"/>
                    </a:ext>
                  </a:extLst>
                </a:gridCol>
                <a:gridCol w="2331009">
                  <a:extLst>
                    <a:ext uri="{9D8B030D-6E8A-4147-A177-3AD203B41FA5}">
                      <a16:colId xmlns:a16="http://schemas.microsoft.com/office/drawing/2014/main" val="2082256144"/>
                    </a:ext>
                  </a:extLst>
                </a:gridCol>
              </a:tblGrid>
              <a:tr h="1041070">
                <a:tc>
                  <a:txBody>
                    <a:bodyPr/>
                    <a:lstStyle/>
                    <a:p>
                      <a:pPr algn="ctr" fontAlgn="b"/>
                      <a:r>
                        <a:rPr lang="en-US" sz="3600" u="none" strike="noStrike" dirty="0">
                          <a:effectLst/>
                        </a:rPr>
                        <a:t> </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Number</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a:t>
                      </a:r>
                      <a:endParaRPr lang="en-US" sz="3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805932"/>
                  </a:ext>
                </a:extLst>
              </a:tr>
              <a:tr h="1041070">
                <a:tc>
                  <a:txBody>
                    <a:bodyPr/>
                    <a:lstStyle/>
                    <a:p>
                      <a:pPr algn="ctr" fontAlgn="b"/>
                      <a:r>
                        <a:rPr lang="en-US" sz="3600" u="none" strike="noStrike">
                          <a:effectLst/>
                        </a:rPr>
                        <a:t>Via URL</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12,485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32%</a:t>
                      </a:r>
                      <a:endParaRPr lang="en-US" sz="3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9424502"/>
                  </a:ext>
                </a:extLst>
              </a:tr>
              <a:tr h="1041070">
                <a:tc>
                  <a:txBody>
                    <a:bodyPr/>
                    <a:lstStyle/>
                    <a:p>
                      <a:pPr algn="ctr" fontAlgn="b"/>
                      <a:r>
                        <a:rPr lang="en-US" sz="3600" u="none" strike="noStrike">
                          <a:effectLst/>
                        </a:rPr>
                        <a:t>Via QR Code</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26,460</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68%</a:t>
                      </a:r>
                      <a:endParaRPr lang="en-US" sz="3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525811"/>
                  </a:ext>
                </a:extLst>
              </a:tr>
              <a:tr h="1041070">
                <a:tc>
                  <a:txBody>
                    <a:bodyPr/>
                    <a:lstStyle/>
                    <a:p>
                      <a:pPr algn="ctr" fontAlgn="b"/>
                      <a:r>
                        <a:rPr lang="en-US" sz="3600" u="none" strike="noStrike" dirty="0">
                          <a:effectLst/>
                        </a:rPr>
                        <a:t>Total</a:t>
                      </a:r>
                      <a:endParaRPr lang="en-US" sz="3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38,945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100%</a:t>
                      </a:r>
                      <a:endParaRPr lang="en-US" sz="3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798308"/>
                  </a:ext>
                </a:extLst>
              </a:tr>
            </a:tbl>
          </a:graphicData>
        </a:graphic>
      </p:graphicFrame>
      <p:pic>
        <p:nvPicPr>
          <p:cNvPr id="9" name="Picture 8">
            <a:extLst>
              <a:ext uri="{FF2B5EF4-FFF2-40B4-BE49-F238E27FC236}">
                <a16:creationId xmlns:a16="http://schemas.microsoft.com/office/drawing/2014/main" id="{92B6CE2C-6E2D-B7C8-6506-729291CBD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42" y="2401650"/>
            <a:ext cx="2371550" cy="2743438"/>
          </a:xfrm>
          <a:prstGeom prst="rect">
            <a:avLst/>
          </a:prstGeom>
        </p:spPr>
      </p:pic>
    </p:spTree>
    <p:extLst>
      <p:ext uri="{BB962C8B-B14F-4D97-AF65-F5344CB8AC3E}">
        <p14:creationId xmlns:p14="http://schemas.microsoft.com/office/powerpoint/2010/main" val="1765045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Page</a:t>
            </a:r>
            <a:endParaRPr lang="en-US" dirty="0"/>
          </a:p>
        </p:txBody>
      </p:sp>
      <p:pic>
        <p:nvPicPr>
          <p:cNvPr id="5" name="Picture 4">
            <a:extLst>
              <a:ext uri="{FF2B5EF4-FFF2-40B4-BE49-F238E27FC236}">
                <a16:creationId xmlns:a16="http://schemas.microsoft.com/office/drawing/2014/main" id="{15659EE5-62D9-FDDB-05DB-5A620CAAF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762284"/>
            <a:ext cx="9105900" cy="5524500"/>
          </a:xfrm>
          <a:prstGeom prst="rect">
            <a:avLst/>
          </a:prstGeom>
        </p:spPr>
      </p:pic>
    </p:spTree>
    <p:extLst>
      <p:ext uri="{BB962C8B-B14F-4D97-AF65-F5344CB8AC3E}">
        <p14:creationId xmlns:p14="http://schemas.microsoft.com/office/powerpoint/2010/main" val="1709540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Results</a:t>
            </a:r>
            <a:endParaRPr lang="en-US" dirty="0"/>
          </a:p>
        </p:txBody>
      </p:sp>
      <p:graphicFrame>
        <p:nvGraphicFramePr>
          <p:cNvPr id="4" name="Table 3">
            <a:extLst>
              <a:ext uri="{FF2B5EF4-FFF2-40B4-BE49-F238E27FC236}">
                <a16:creationId xmlns:a16="http://schemas.microsoft.com/office/drawing/2014/main" id="{D1D63DAF-43AD-401F-977C-41BD210013FC}"/>
              </a:ext>
            </a:extLst>
          </p:cNvPr>
          <p:cNvGraphicFramePr>
            <a:graphicFrameLocks noGrp="1"/>
          </p:cNvGraphicFramePr>
          <p:nvPr>
            <p:extLst>
              <p:ext uri="{D42A27DB-BD31-4B8C-83A1-F6EECF244321}">
                <p14:modId xmlns:p14="http://schemas.microsoft.com/office/powerpoint/2010/main" val="541010722"/>
              </p:ext>
            </p:extLst>
          </p:nvPr>
        </p:nvGraphicFramePr>
        <p:xfrm>
          <a:off x="895350" y="906483"/>
          <a:ext cx="10401299" cy="4629149"/>
        </p:xfrm>
        <a:graphic>
          <a:graphicData uri="http://schemas.openxmlformats.org/drawingml/2006/table">
            <a:tbl>
              <a:tblPr firstRow="1" firstCol="1" bandRow="1">
                <a:tableStyleId>{C4B1156A-380E-4F78-BDF5-A606A8083BF9}</a:tableStyleId>
              </a:tblPr>
              <a:tblGrid>
                <a:gridCol w="4256531">
                  <a:extLst>
                    <a:ext uri="{9D8B030D-6E8A-4147-A177-3AD203B41FA5}">
                      <a16:colId xmlns:a16="http://schemas.microsoft.com/office/drawing/2014/main" val="3233911978"/>
                    </a:ext>
                  </a:extLst>
                </a:gridCol>
                <a:gridCol w="1536192">
                  <a:extLst>
                    <a:ext uri="{9D8B030D-6E8A-4147-A177-3AD203B41FA5}">
                      <a16:colId xmlns:a16="http://schemas.microsoft.com/office/drawing/2014/main" val="2251112797"/>
                    </a:ext>
                  </a:extLst>
                </a:gridCol>
                <a:gridCol w="1536192">
                  <a:extLst>
                    <a:ext uri="{9D8B030D-6E8A-4147-A177-3AD203B41FA5}">
                      <a16:colId xmlns:a16="http://schemas.microsoft.com/office/drawing/2014/main" val="3256830567"/>
                    </a:ext>
                  </a:extLst>
                </a:gridCol>
                <a:gridCol w="1536192">
                  <a:extLst>
                    <a:ext uri="{9D8B030D-6E8A-4147-A177-3AD203B41FA5}">
                      <a16:colId xmlns:a16="http://schemas.microsoft.com/office/drawing/2014/main" val="3360655680"/>
                    </a:ext>
                  </a:extLst>
                </a:gridCol>
                <a:gridCol w="1536192">
                  <a:extLst>
                    <a:ext uri="{9D8B030D-6E8A-4147-A177-3AD203B41FA5}">
                      <a16:colId xmlns:a16="http://schemas.microsoft.com/office/drawing/2014/main" val="2387093133"/>
                    </a:ext>
                  </a:extLst>
                </a:gridCol>
              </a:tblGrid>
              <a:tr h="1273329">
                <a:tc>
                  <a:txBody>
                    <a:bodyPr/>
                    <a:lstStyle/>
                    <a:p>
                      <a:pPr algn="ctr" fontAlgn="b"/>
                      <a:r>
                        <a:rPr lang="en-US" sz="2400"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Total Washed</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Total Dried</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Ratio (Dried / Washed)</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9595505"/>
                  </a:ext>
                </a:extLst>
              </a:tr>
              <a:tr h="671164">
                <a:tc>
                  <a:txBody>
                    <a:bodyPr/>
                    <a:lstStyle/>
                    <a:p>
                      <a:pPr algn="ctr" fontAlgn="b"/>
                      <a:r>
                        <a:rPr lang="en-US" sz="2400" b="0" u="none" strike="noStrike" dirty="0">
                          <a:effectLst/>
                        </a:rPr>
                        <a:t>Control (Decal)</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137</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72.6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56.4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7438982"/>
                  </a:ext>
                </a:extLst>
              </a:tr>
              <a:tr h="671164">
                <a:tc>
                  <a:txBody>
                    <a:bodyPr/>
                    <a:lstStyle/>
                    <a:p>
                      <a:pPr algn="ctr" fontAlgn="b"/>
                      <a:r>
                        <a:rPr lang="en-US" sz="2400" b="0" u="none" strike="noStrike">
                          <a:effectLst/>
                        </a:rPr>
                        <a:t>Turtle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125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50.2</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34.9</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0.68</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2614646"/>
                  </a:ext>
                </a:extLst>
              </a:tr>
              <a:tr h="671164">
                <a:tc>
                  <a:txBody>
                    <a:bodyPr/>
                    <a:lstStyle/>
                    <a:p>
                      <a:pPr algn="ctr" fontAlgn="b"/>
                      <a:r>
                        <a:rPr lang="en-US" sz="2400" b="0" u="none" strike="noStrike">
                          <a:effectLst/>
                        </a:rPr>
                        <a:t>Clothes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113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67.5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51.8</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7533589"/>
                  </a:ext>
                </a:extLst>
              </a:tr>
              <a:tr h="671164">
                <a:tc>
                  <a:txBody>
                    <a:bodyPr/>
                    <a:lstStyle/>
                    <a:p>
                      <a:pPr algn="ctr" fontAlgn="b"/>
                      <a:r>
                        <a:rPr lang="en-US" sz="2400" b="0" u="none" strike="noStrike">
                          <a:effectLst/>
                        </a:rPr>
                        <a:t>Turtle + Clothes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63.4</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46.1</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0.73</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828550"/>
                  </a:ext>
                </a:extLst>
              </a:tr>
              <a:tr h="671164">
                <a:tc>
                  <a:txBody>
                    <a:bodyPr/>
                    <a:lstStyle/>
                    <a:p>
                      <a:pPr algn="ctr" fontAlgn="b"/>
                      <a:r>
                        <a:rPr lang="en-US" sz="2400" b="0" u="none" strike="noStrike" dirty="0">
                          <a:effectLst/>
                        </a:rPr>
                        <a:t>Turtle + Clothes + Hang Dry</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127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64.2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39.4</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0.63</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3187418"/>
                  </a:ext>
                </a:extLst>
              </a:tr>
            </a:tbl>
          </a:graphicData>
        </a:graphic>
      </p:graphicFrame>
      <p:sp>
        <p:nvSpPr>
          <p:cNvPr id="5" name="TextBox 4">
            <a:extLst>
              <a:ext uri="{FF2B5EF4-FFF2-40B4-BE49-F238E27FC236}">
                <a16:creationId xmlns:a16="http://schemas.microsoft.com/office/drawing/2014/main" id="{3E7BEEE2-7AAD-4787-BDF5-E5F18D97AD1A}"/>
              </a:ext>
            </a:extLst>
          </p:cNvPr>
          <p:cNvSpPr txBox="1"/>
          <p:nvPr/>
        </p:nvSpPr>
        <p:spPr>
          <a:xfrm>
            <a:off x="895350" y="5667464"/>
            <a:ext cx="9035037"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.01, *** </a:t>
            </a:r>
            <a:r>
              <a:rPr lang="en-US" sz="2000" i="1" dirty="0"/>
              <a:t>p </a:t>
            </a:r>
            <a:r>
              <a:rPr lang="en-US" sz="2000" dirty="0"/>
              <a:t>&lt; .001</a:t>
            </a:r>
          </a:p>
        </p:txBody>
      </p:sp>
    </p:spTree>
    <p:extLst>
      <p:ext uri="{BB962C8B-B14F-4D97-AF65-F5344CB8AC3E}">
        <p14:creationId xmlns:p14="http://schemas.microsoft.com/office/powerpoint/2010/main" val="248632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Logging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Two decal messages improved logged </a:t>
            </a:r>
            <a:r>
              <a:rPr lang="en-US" b="0" dirty="0" err="1"/>
              <a:t>behaviours</a:t>
            </a:r>
            <a:r>
              <a:rPr lang="en-US" b="0" dirty="0"/>
              <a:t> over time:</a:t>
            </a:r>
            <a:br>
              <a:rPr lang="en-US" b="0" dirty="0"/>
            </a:br>
            <a:r>
              <a:rPr lang="en-US" b="0" dirty="0"/>
              <a:t>Microplastics turtle + bundled msg decreased washing and drying</a:t>
            </a:r>
            <a:br>
              <a:rPr lang="en-US" b="0" dirty="0"/>
            </a:br>
            <a:r>
              <a:rPr lang="en-US" b="0" dirty="0"/>
              <a:t>and </a:t>
            </a:r>
            <a:br>
              <a:rPr lang="en-US" b="0" dirty="0"/>
            </a:br>
            <a:r>
              <a:rPr lang="en-US" b="0" dirty="0"/>
              <a:t>Microplastics turtle + </a:t>
            </a:r>
            <a:r>
              <a:rPr lang="en-US" b="0" dirty="0" err="1"/>
              <a:t>fleece+hang-dry</a:t>
            </a:r>
            <a:r>
              <a:rPr lang="en-US" b="0" dirty="0"/>
              <a:t> msg decreased drying</a:t>
            </a:r>
          </a:p>
          <a:p>
            <a:endParaRPr lang="en-CA" b="0" dirty="0"/>
          </a:p>
        </p:txBody>
      </p:sp>
    </p:spTree>
    <p:extLst>
      <p:ext uri="{BB962C8B-B14F-4D97-AF65-F5344CB8AC3E}">
        <p14:creationId xmlns:p14="http://schemas.microsoft.com/office/powerpoint/2010/main" val="30179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How to nudge </a:t>
            </a:r>
            <a:r>
              <a:rPr lang="en-CA" b="0" i="1" dirty="0">
                <a:solidFill>
                  <a:schemeClr val="tx1"/>
                </a:solidFill>
              </a:rPr>
              <a:t>sustainable</a:t>
            </a:r>
            <a:r>
              <a:rPr lang="en-CA" b="0" dirty="0">
                <a:solidFill>
                  <a:schemeClr val="tx1"/>
                </a:solidFill>
              </a:rPr>
              <a:t> behaviour change?</a:t>
            </a:r>
          </a:p>
          <a:p>
            <a:r>
              <a:rPr lang="en-CA" b="0" dirty="0">
                <a:solidFill>
                  <a:schemeClr val="tx1"/>
                </a:solidFill>
              </a:rPr>
              <a:t>Better to use “prosocial” motivation, “pro-self” motivation, or both together? </a:t>
            </a:r>
          </a:p>
          <a:p>
            <a:r>
              <a:rPr lang="en-CA" b="0" dirty="0">
                <a:solidFill>
                  <a:schemeClr val="tx1"/>
                </a:solidFill>
              </a:rPr>
              <a:t>Better to make many questions for behaviour change, or focus on one?</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Key Questions</a:t>
            </a:r>
          </a:p>
        </p:txBody>
      </p:sp>
    </p:spTree>
    <p:extLst>
      <p:ext uri="{BB962C8B-B14F-4D97-AF65-F5344CB8AC3E}">
        <p14:creationId xmlns:p14="http://schemas.microsoft.com/office/powerpoint/2010/main" val="1881414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98493115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093318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Energy Meter Results</a:t>
            </a:r>
            <a:endParaRPr lang="en-CA" dirty="0"/>
          </a:p>
        </p:txBody>
      </p:sp>
    </p:spTree>
    <p:extLst>
      <p:ext uri="{BB962C8B-B14F-4D97-AF65-F5344CB8AC3E}">
        <p14:creationId xmlns:p14="http://schemas.microsoft.com/office/powerpoint/2010/main" val="2295978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per Day across all participants</a:t>
            </a:r>
            <a:endParaRPr lang="en-US" dirty="0"/>
          </a:p>
        </p:txBody>
      </p:sp>
      <p:graphicFrame>
        <p:nvGraphicFramePr>
          <p:cNvPr id="4" name="Table 3">
            <a:extLst>
              <a:ext uri="{FF2B5EF4-FFF2-40B4-BE49-F238E27FC236}">
                <a16:creationId xmlns:a16="http://schemas.microsoft.com/office/drawing/2014/main" id="{A465CDE4-64CE-8E4F-BEC5-AA36BC7F6DAB}"/>
              </a:ext>
            </a:extLst>
          </p:cNvPr>
          <p:cNvGraphicFramePr>
            <a:graphicFrameLocks noGrp="1"/>
          </p:cNvGraphicFramePr>
          <p:nvPr>
            <p:extLst>
              <p:ext uri="{D42A27DB-BD31-4B8C-83A1-F6EECF244321}">
                <p14:modId xmlns:p14="http://schemas.microsoft.com/office/powerpoint/2010/main" val="230450943"/>
              </p:ext>
            </p:extLst>
          </p:nvPr>
        </p:nvGraphicFramePr>
        <p:xfrm>
          <a:off x="672026" y="906483"/>
          <a:ext cx="10575234" cy="4457897"/>
        </p:xfrm>
        <a:graphic>
          <a:graphicData uri="http://schemas.openxmlformats.org/drawingml/2006/table">
            <a:tbl>
              <a:tblPr>
                <a:tableStyleId>{5C22544A-7EE6-4342-B048-85BDC9FD1C3A}</a:tableStyleId>
              </a:tblPr>
              <a:tblGrid>
                <a:gridCol w="5413086">
                  <a:extLst>
                    <a:ext uri="{9D8B030D-6E8A-4147-A177-3AD203B41FA5}">
                      <a16:colId xmlns:a16="http://schemas.microsoft.com/office/drawing/2014/main" val="1876913386"/>
                    </a:ext>
                  </a:extLst>
                </a:gridCol>
                <a:gridCol w="1720716">
                  <a:extLst>
                    <a:ext uri="{9D8B030D-6E8A-4147-A177-3AD203B41FA5}">
                      <a16:colId xmlns:a16="http://schemas.microsoft.com/office/drawing/2014/main" val="4081210604"/>
                    </a:ext>
                  </a:extLst>
                </a:gridCol>
                <a:gridCol w="1720716">
                  <a:extLst>
                    <a:ext uri="{9D8B030D-6E8A-4147-A177-3AD203B41FA5}">
                      <a16:colId xmlns:a16="http://schemas.microsoft.com/office/drawing/2014/main" val="3565571582"/>
                    </a:ext>
                  </a:extLst>
                </a:gridCol>
                <a:gridCol w="1720716">
                  <a:extLst>
                    <a:ext uri="{9D8B030D-6E8A-4147-A177-3AD203B41FA5}">
                      <a16:colId xmlns:a16="http://schemas.microsoft.com/office/drawing/2014/main" val="1968834434"/>
                    </a:ext>
                  </a:extLst>
                </a:gridCol>
              </a:tblGrid>
              <a:tr h="431987">
                <a:tc>
                  <a:txBody>
                    <a:bodyPr/>
                    <a:lstStyle/>
                    <a:p>
                      <a:pPr algn="ctr" fontAlgn="b"/>
                      <a:r>
                        <a:rPr lang="en-US" sz="2400" b="1"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Pre</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Post</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Change</a:t>
                      </a:r>
                      <a:endParaRPr lang="en-US" sz="2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00040997"/>
                  </a:ext>
                </a:extLst>
              </a:tr>
              <a:tr h="575130">
                <a:tc>
                  <a:txBody>
                    <a:bodyPr/>
                    <a:lstStyle/>
                    <a:p>
                      <a:pPr algn="ctr" fontAlgn="b"/>
                      <a:r>
                        <a:rPr lang="en-US" sz="2400" u="none" strike="noStrike">
                          <a:effectLst/>
                        </a:rPr>
                        <a:t>Control (No survey)</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23.36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0.62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8629766"/>
                  </a:ext>
                </a:extLst>
              </a:tr>
              <a:tr h="575130">
                <a:tc>
                  <a:txBody>
                    <a:bodyPr/>
                    <a:lstStyle/>
                    <a:p>
                      <a:pPr algn="ctr" fontAlgn="b"/>
                      <a:r>
                        <a:rPr lang="en-US" sz="2400" u="none" strike="noStrike">
                          <a:effectLst/>
                        </a:rPr>
                        <a:t>Control (No decal)</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21.21</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0.32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2350627"/>
                  </a:ext>
                </a:extLst>
              </a:tr>
              <a:tr h="575130">
                <a:tc>
                  <a:txBody>
                    <a:bodyPr/>
                    <a:lstStyle/>
                    <a:p>
                      <a:pPr algn="ctr" fontAlgn="b"/>
                      <a:r>
                        <a:rPr lang="en-US" sz="2400" u="none" strike="noStrike" dirty="0">
                          <a:effectLst/>
                        </a:rPr>
                        <a:t>Control (QR decal)</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22.93</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23.14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0.21</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1268818"/>
                  </a:ext>
                </a:extLst>
              </a:tr>
              <a:tr h="575130">
                <a:tc>
                  <a:txBody>
                    <a:bodyPr/>
                    <a:lstStyle/>
                    <a:p>
                      <a:pPr algn="ctr" fontAlgn="b"/>
                      <a:r>
                        <a:rPr lang="en-US" sz="2400" u="none" strike="noStrike" dirty="0">
                          <a:effectLst/>
                        </a:rPr>
                        <a:t>Turtle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23.02</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23.79</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0.77</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1077973"/>
                  </a:ext>
                </a:extLst>
              </a:tr>
              <a:tr h="575130">
                <a:tc>
                  <a:txBody>
                    <a:bodyPr/>
                    <a:lstStyle/>
                    <a:p>
                      <a:pPr algn="ctr" fontAlgn="b"/>
                      <a:r>
                        <a:rPr lang="en-US" sz="2400" u="none" strike="noStrike" dirty="0">
                          <a:effectLst/>
                        </a:rPr>
                        <a:t>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22.77</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0.72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0386584"/>
                  </a:ext>
                </a:extLst>
              </a:tr>
              <a:tr h="575130">
                <a:tc>
                  <a:txBody>
                    <a:bodyPr/>
                    <a:lstStyle/>
                    <a:p>
                      <a:pPr algn="ctr" fontAlgn="b"/>
                      <a:r>
                        <a:rPr lang="en-US" sz="2400" u="none" strike="noStrike" dirty="0">
                          <a:effectLst/>
                        </a:rPr>
                        <a:t>Turtle + 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22.16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0.9</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4191935"/>
                  </a:ext>
                </a:extLst>
              </a:tr>
              <a:tr h="575130">
                <a:tc>
                  <a:txBody>
                    <a:bodyPr/>
                    <a:lstStyle/>
                    <a:p>
                      <a:pPr algn="ctr" fontAlgn="b"/>
                      <a:r>
                        <a:rPr lang="en-US" sz="2400" u="none" strike="noStrike" dirty="0">
                          <a:effectLst/>
                        </a:rPr>
                        <a:t>Turtle + Fleece + Hang Dry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0.48</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08937675"/>
                  </a:ext>
                </a:extLst>
              </a:tr>
            </a:tbl>
          </a:graphicData>
        </a:graphic>
      </p:graphicFrame>
      <p:sp>
        <p:nvSpPr>
          <p:cNvPr id="3" name="TextBox 2">
            <a:extLst>
              <a:ext uri="{FF2B5EF4-FFF2-40B4-BE49-F238E27FC236}">
                <a16:creationId xmlns:a16="http://schemas.microsoft.com/office/drawing/2014/main" id="{C0D1D52B-96C5-8A7E-9D70-CC4E0B9C5CF9}"/>
              </a:ext>
            </a:extLst>
          </p:cNvPr>
          <p:cNvSpPr txBox="1"/>
          <p:nvPr/>
        </p:nvSpPr>
        <p:spPr>
          <a:xfrm>
            <a:off x="4519264" y="5489852"/>
            <a:ext cx="6406818" cy="461665"/>
          </a:xfrm>
          <a:prstGeom prst="rect">
            <a:avLst/>
          </a:prstGeom>
          <a:noFill/>
        </p:spPr>
        <p:txBody>
          <a:bodyPr wrap="none" rtlCol="0">
            <a:spAutoFit/>
          </a:bodyPr>
          <a:lstStyle/>
          <a:p>
            <a:r>
              <a:rPr lang="en-CA" sz="2400" dirty="0"/>
              <a:t>NOTE: No significant differences across conditions</a:t>
            </a:r>
          </a:p>
        </p:txBody>
      </p:sp>
    </p:spTree>
    <p:extLst>
      <p:ext uri="{BB962C8B-B14F-4D97-AF65-F5344CB8AC3E}">
        <p14:creationId xmlns:p14="http://schemas.microsoft.com/office/powerpoint/2010/main" val="1045286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for logging participants</a:t>
            </a:r>
            <a:endParaRPr lang="en-US" dirty="0"/>
          </a:p>
        </p:txBody>
      </p:sp>
      <p:sp>
        <p:nvSpPr>
          <p:cNvPr id="6" name="TextBox 5">
            <a:extLst>
              <a:ext uri="{FF2B5EF4-FFF2-40B4-BE49-F238E27FC236}">
                <a16:creationId xmlns:a16="http://schemas.microsoft.com/office/drawing/2014/main" id="{AC7D56B3-61EF-062D-1146-216E802D2BB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graphicFrame>
        <p:nvGraphicFramePr>
          <p:cNvPr id="5" name="Table 4">
            <a:extLst>
              <a:ext uri="{FF2B5EF4-FFF2-40B4-BE49-F238E27FC236}">
                <a16:creationId xmlns:a16="http://schemas.microsoft.com/office/drawing/2014/main" id="{0A28B6E6-E03D-812D-5FE0-51A337A8F33C}"/>
              </a:ext>
            </a:extLst>
          </p:cNvPr>
          <p:cNvGraphicFramePr>
            <a:graphicFrameLocks noGrp="1"/>
          </p:cNvGraphicFramePr>
          <p:nvPr>
            <p:extLst>
              <p:ext uri="{D42A27DB-BD31-4B8C-83A1-F6EECF244321}">
                <p14:modId xmlns:p14="http://schemas.microsoft.com/office/powerpoint/2010/main" val="1868780124"/>
              </p:ext>
            </p:extLst>
          </p:nvPr>
        </p:nvGraphicFramePr>
        <p:xfrm>
          <a:off x="291547" y="1037357"/>
          <a:ext cx="11736329" cy="4454818"/>
        </p:xfrm>
        <a:graphic>
          <a:graphicData uri="http://schemas.openxmlformats.org/drawingml/2006/table">
            <a:tbl>
              <a:tblPr>
                <a:tableStyleId>{5C22544A-7EE6-4342-B048-85BDC9FD1C3A}</a:tableStyleId>
              </a:tblPr>
              <a:tblGrid>
                <a:gridCol w="4775010">
                  <a:extLst>
                    <a:ext uri="{9D8B030D-6E8A-4147-A177-3AD203B41FA5}">
                      <a16:colId xmlns:a16="http://schemas.microsoft.com/office/drawing/2014/main" val="1560365558"/>
                    </a:ext>
                  </a:extLst>
                </a:gridCol>
                <a:gridCol w="530453">
                  <a:extLst>
                    <a:ext uri="{9D8B030D-6E8A-4147-A177-3AD203B41FA5}">
                      <a16:colId xmlns:a16="http://schemas.microsoft.com/office/drawing/2014/main" val="403125946"/>
                    </a:ext>
                  </a:extLst>
                </a:gridCol>
                <a:gridCol w="1618125">
                  <a:extLst>
                    <a:ext uri="{9D8B030D-6E8A-4147-A177-3AD203B41FA5}">
                      <a16:colId xmlns:a16="http://schemas.microsoft.com/office/drawing/2014/main" val="857680054"/>
                    </a:ext>
                  </a:extLst>
                </a:gridCol>
                <a:gridCol w="1731283">
                  <a:extLst>
                    <a:ext uri="{9D8B030D-6E8A-4147-A177-3AD203B41FA5}">
                      <a16:colId xmlns:a16="http://schemas.microsoft.com/office/drawing/2014/main" val="2305693327"/>
                    </a:ext>
                  </a:extLst>
                </a:gridCol>
                <a:gridCol w="1350559">
                  <a:extLst>
                    <a:ext uri="{9D8B030D-6E8A-4147-A177-3AD203B41FA5}">
                      <a16:colId xmlns:a16="http://schemas.microsoft.com/office/drawing/2014/main" val="318934050"/>
                    </a:ext>
                  </a:extLst>
                </a:gridCol>
                <a:gridCol w="1730899">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Ratio (Dry/Wash)</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Tree>
    <p:extLst>
      <p:ext uri="{BB962C8B-B14F-4D97-AF65-F5344CB8AC3E}">
        <p14:creationId xmlns:p14="http://schemas.microsoft.com/office/powerpoint/2010/main" val="3750924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Metered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No significant change in total energy usage, but data is noisy</a:t>
            </a:r>
          </a:p>
          <a:p>
            <a:r>
              <a:rPr lang="en-US" b="0" dirty="0"/>
              <a:t>When isolating laundry times, two conditions were effective:</a:t>
            </a:r>
            <a:br>
              <a:rPr lang="en-US" b="0" dirty="0"/>
            </a:br>
            <a:r>
              <a:rPr lang="en-US" b="0" dirty="0"/>
              <a:t>Turtle + bundled msg</a:t>
            </a:r>
            <a:br>
              <a:rPr lang="en-US" b="0" dirty="0"/>
            </a:br>
            <a:r>
              <a:rPr lang="en-US" b="0" dirty="0"/>
              <a:t>Turtle + fleece + hang dry</a:t>
            </a:r>
            <a:br>
              <a:rPr lang="en-US" b="0" dirty="0"/>
            </a:br>
            <a:endParaRPr lang="en-US" b="0" dirty="0"/>
          </a:p>
          <a:p>
            <a:r>
              <a:rPr lang="en-US" b="0" dirty="0"/>
              <a:t>(Turtle + fleece + bundled msg also possibly effective, but looks like self-selection issues)</a:t>
            </a:r>
          </a:p>
          <a:p>
            <a:endParaRPr lang="en-CA" b="0" dirty="0"/>
          </a:p>
        </p:txBody>
      </p:sp>
    </p:spTree>
    <p:extLst>
      <p:ext uri="{BB962C8B-B14F-4D97-AF65-F5344CB8AC3E}">
        <p14:creationId xmlns:p14="http://schemas.microsoft.com/office/powerpoint/2010/main" val="469776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891463415"/>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chemeClr val="bg2"/>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en-US" sz="2400" b="0" i="0" u="none" strike="noStrike" dirty="0">
                        <a:solidFill>
                          <a:schemeClr val="bg2"/>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967895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Summary &amp; Conclusions</a:t>
            </a:r>
            <a:endParaRPr lang="en-CA" dirty="0"/>
          </a:p>
        </p:txBody>
      </p:sp>
    </p:spTree>
    <p:extLst>
      <p:ext uri="{BB962C8B-B14F-4D97-AF65-F5344CB8AC3E}">
        <p14:creationId xmlns:p14="http://schemas.microsoft.com/office/powerpoint/2010/main" val="275050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pPr marL="0" indent="0">
              <a:buNone/>
            </a:pPr>
            <a:r>
              <a:rPr lang="en-CA" b="0" dirty="0">
                <a:solidFill>
                  <a:schemeClr val="tx1"/>
                </a:solidFill>
              </a:rPr>
              <a:t>In the context of a motivated sample of BC laundry doers, over a period of one year:</a:t>
            </a:r>
          </a:p>
          <a:p>
            <a:r>
              <a:rPr lang="en-CA" b="0" dirty="0">
                <a:solidFill>
                  <a:schemeClr val="tx1"/>
                </a:solidFill>
              </a:rPr>
              <a:t>Decals can be an effective nudging tool for sustaining energy efficient behaviour over time; serves as a constant reminder &amp; motivation; attractive image is important; could be extended to other behaviours</a:t>
            </a:r>
          </a:p>
          <a:p>
            <a:r>
              <a:rPr lang="en-CA" b="0" dirty="0">
                <a:solidFill>
                  <a:schemeClr val="tx1"/>
                </a:solidFill>
              </a:rPr>
              <a:t>Intentions often do not translate into real behaviour change</a:t>
            </a:r>
          </a:p>
          <a:p>
            <a:r>
              <a:rPr lang="en-CA" b="0" dirty="0">
                <a:solidFill>
                  <a:schemeClr val="tx1"/>
                </a:solidFill>
              </a:rPr>
              <a:t>Changes in laundry behaviours were not detectable in total household energy usage, perhaps due to negative spillover/licensing</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1642974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r>
              <a:rPr lang="en-CA" b="0" dirty="0">
                <a:solidFill>
                  <a:schemeClr val="tx1"/>
                </a:solidFill>
              </a:rPr>
              <a:t>Most effective: combining a single, novel motivator (microplastics turtle) with </a:t>
            </a:r>
            <a:r>
              <a:rPr lang="en-CA" b="0" i="1" dirty="0">
                <a:solidFill>
                  <a:schemeClr val="tx1"/>
                </a:solidFill>
              </a:rPr>
              <a:t>multiple</a:t>
            </a:r>
            <a:r>
              <a:rPr lang="en-CA" b="0" dirty="0">
                <a:solidFill>
                  <a:schemeClr val="tx1"/>
                </a:solidFill>
              </a:rPr>
              <a:t> behaviour change requests</a:t>
            </a:r>
          </a:p>
          <a:p>
            <a:r>
              <a:rPr lang="en-CA" b="0" dirty="0">
                <a:solidFill>
                  <a:schemeClr val="tx1"/>
                </a:solidFill>
              </a:rPr>
              <a:t>Not so effective in this context: self-interest (clothing, money), climate impacts</a:t>
            </a:r>
          </a:p>
          <a:p>
            <a:r>
              <a:rPr lang="en-CA" b="0" dirty="0">
                <a:solidFill>
                  <a:schemeClr val="tx1"/>
                </a:solidFill>
              </a:rPr>
              <a:t>Sometimes energy motivations are not the best way to change energy behaviours</a:t>
            </a:r>
          </a:p>
          <a:p>
            <a:r>
              <a:rPr lang="en-CA" b="0" dirty="0">
                <a:solidFill>
                  <a:schemeClr val="tx1"/>
                </a:solidFill>
              </a:rPr>
              <a:t>Not all environmental motivators are the same</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2336847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84464-3161-9481-938F-C6AD290351DB}"/>
              </a:ext>
            </a:extLst>
          </p:cNvPr>
          <p:cNvSpPr>
            <a:spLocks noGrp="1"/>
          </p:cNvSpPr>
          <p:nvPr>
            <p:ph idx="1"/>
          </p:nvPr>
        </p:nvSpPr>
        <p:spPr>
          <a:xfrm>
            <a:off x="617516" y="986565"/>
            <a:ext cx="10956967" cy="5512708"/>
          </a:xfrm>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p:txBody>
      </p:sp>
      <p:sp>
        <p:nvSpPr>
          <p:cNvPr id="3" name="Title 2">
            <a:extLst>
              <a:ext uri="{FF2B5EF4-FFF2-40B4-BE49-F238E27FC236}">
                <a16:creationId xmlns:a16="http://schemas.microsoft.com/office/drawing/2014/main" id="{66BB2D42-C7B4-E741-45CC-D1A0EF5ADC03}"/>
              </a:ext>
            </a:extLst>
          </p:cNvPr>
          <p:cNvSpPr>
            <a:spLocks noGrp="1"/>
          </p:cNvSpPr>
          <p:nvPr>
            <p:ph type="title"/>
          </p:nvPr>
        </p:nvSpPr>
        <p:spPr/>
        <p:txBody>
          <a:bodyPr/>
          <a:lstStyle/>
          <a:p>
            <a:r>
              <a:rPr lang="en-US" dirty="0"/>
              <a:t>The Implemented Version</a:t>
            </a:r>
          </a:p>
        </p:txBody>
      </p:sp>
      <p:pic>
        <p:nvPicPr>
          <p:cNvPr id="4" name="Picture 3">
            <a:extLst>
              <a:ext uri="{FF2B5EF4-FFF2-40B4-BE49-F238E27FC236}">
                <a16:creationId xmlns:a16="http://schemas.microsoft.com/office/drawing/2014/main" id="{CFC6B96E-0791-75B5-37BF-C8FE8E557F06}"/>
              </a:ext>
            </a:extLst>
          </p:cNvPr>
          <p:cNvPicPr>
            <a:picLocks noChangeAspect="1"/>
          </p:cNvPicPr>
          <p:nvPr/>
        </p:nvPicPr>
        <p:blipFill>
          <a:blip r:embed="rId3"/>
          <a:stretch>
            <a:fillRect/>
          </a:stretch>
        </p:blipFill>
        <p:spPr>
          <a:xfrm>
            <a:off x="4561408" y="1051289"/>
            <a:ext cx="3069182" cy="5045937"/>
          </a:xfrm>
          <a:prstGeom prst="rect">
            <a:avLst/>
          </a:prstGeom>
        </p:spPr>
      </p:pic>
    </p:spTree>
    <p:extLst>
      <p:ext uri="{BB962C8B-B14F-4D97-AF65-F5344CB8AC3E}">
        <p14:creationId xmlns:p14="http://schemas.microsoft.com/office/powerpoint/2010/main" val="179715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sz="3200" b="0" dirty="0">
                <a:solidFill>
                  <a:schemeClr val="tx1"/>
                </a:solidFill>
              </a:rPr>
              <a:t>Laundry represents about 19% - 28% of home energy use in houses using electric water heating, or 10-12% of household electricity in homes using natural gas water heating </a:t>
            </a:r>
            <a:br>
              <a:rPr lang="en-CA" sz="3200" b="0" dirty="0">
                <a:solidFill>
                  <a:schemeClr val="tx1"/>
                </a:solidFill>
              </a:rPr>
            </a:br>
            <a:r>
              <a:rPr lang="en-CA" sz="2400" b="0" dirty="0">
                <a:solidFill>
                  <a:schemeClr val="tx1"/>
                </a:solidFill>
              </a:rPr>
              <a:t>(BC Hydro calculations based on data from </a:t>
            </a:r>
            <a:r>
              <a:rPr lang="en-CA" sz="2400" b="0" dirty="0">
                <a:solidFill>
                  <a:schemeClr val="tx1"/>
                </a:solidFill>
                <a:hlinkClick r:id="rId3"/>
              </a:rPr>
              <a:t>https://www.energystar.gov/</a:t>
            </a:r>
            <a:r>
              <a:rPr lang="en-CA" sz="2400" b="0" dirty="0">
                <a:solidFill>
                  <a:schemeClr val="tx1"/>
                </a:solidFill>
              </a:rPr>
              <a:t> )</a:t>
            </a:r>
          </a:p>
          <a:p>
            <a:r>
              <a:rPr lang="en-CA" sz="3200" b="0" dirty="0">
                <a:solidFill>
                  <a:schemeClr val="tx1"/>
                </a:solidFill>
              </a:rPr>
              <a:t>Little research on changing laundry behaviour</a:t>
            </a:r>
          </a:p>
          <a:p>
            <a:r>
              <a:rPr lang="en-CA" sz="3200" b="0" dirty="0">
                <a:solidFill>
                  <a:schemeClr val="tx1"/>
                </a:solidFill>
              </a:rPr>
              <a:t>Identifiable via spikes in metered data (in theory)</a:t>
            </a:r>
          </a:p>
        </p:txBody>
      </p:sp>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https://en.wikipedia.org/wiki/Clothes_dryer#/media/File:Clothes_Dryer.jpg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Practical Impact</a:t>
            </a:r>
            <a:endParaRPr lang="en-US" dirty="0"/>
          </a:p>
        </p:txBody>
      </p:sp>
      <p:pic>
        <p:nvPicPr>
          <p:cNvPr id="4" name="Picture 3" descr="A picture containing appliance, white goods, clothes dryer, electronic&#10;&#10;Description automatically generated">
            <a:extLst>
              <a:ext uri="{FF2B5EF4-FFF2-40B4-BE49-F238E27FC236}">
                <a16:creationId xmlns:a16="http://schemas.microsoft.com/office/drawing/2014/main" id="{5DBCA67C-B7D1-2C0B-677D-0E6E53737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248" y="3428999"/>
            <a:ext cx="2144752" cy="2747963"/>
          </a:xfrm>
          <a:prstGeom prst="rect">
            <a:avLst/>
          </a:prstGeom>
        </p:spPr>
      </p:pic>
    </p:spTree>
    <p:extLst>
      <p:ext uri="{BB962C8B-B14F-4D97-AF65-F5344CB8AC3E}">
        <p14:creationId xmlns:p14="http://schemas.microsoft.com/office/powerpoint/2010/main" val="10331096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1217958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762951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fontScale="92500"/>
          </a:bodyPr>
          <a:lstStyle/>
          <a:p>
            <a:pPr marL="0" indent="0">
              <a:buNone/>
            </a:pPr>
            <a:r>
              <a:rPr lang="en-US" sz="1800" b="0" dirty="0"/>
              <a:t>Benartzi, S., &amp; Thaler, R. H. (2013). Behavioral economics and the retirement savings crisis. </a:t>
            </a:r>
            <a:r>
              <a:rPr lang="en-US" sz="1800" b="0" i="1" dirty="0"/>
              <a:t>Science</a:t>
            </a:r>
            <a:r>
              <a:rPr lang="en-US" sz="1800" b="0" dirty="0"/>
              <a:t>, </a:t>
            </a:r>
            <a:r>
              <a:rPr lang="en-US" sz="1800" b="0" i="1" dirty="0"/>
              <a:t>339</a:t>
            </a:r>
            <a:r>
              <a:rPr lang="en-US" sz="1800" b="0" dirty="0"/>
              <a:t>(6124), 1152-1153</a:t>
            </a:r>
          </a:p>
          <a:p>
            <a:pPr marL="0" indent="0">
              <a:buNone/>
            </a:pPr>
            <a:r>
              <a:rPr lang="en-US" sz="1800" b="0" dirty="0"/>
              <a:t>Camilleri, A. R., &amp; </a:t>
            </a:r>
            <a:r>
              <a:rPr lang="en-US" sz="1800" b="0" dirty="0" err="1"/>
              <a:t>Larrick</a:t>
            </a:r>
            <a:r>
              <a:rPr lang="en-US" sz="1800" b="0" dirty="0"/>
              <a:t>, R. P. (2014). Metric and scale design as choice architecture tools. </a:t>
            </a:r>
            <a:r>
              <a:rPr lang="en-US" sz="1800" b="0" i="1" dirty="0"/>
              <a:t>Journal of Public Policy &amp; Marketing</a:t>
            </a:r>
            <a:r>
              <a:rPr lang="en-US" sz="1800" b="0" dirty="0"/>
              <a:t>, </a:t>
            </a:r>
            <a:r>
              <a:rPr lang="en-US" sz="1800" b="0" i="1" dirty="0"/>
              <a:t>33</a:t>
            </a:r>
            <a:r>
              <a:rPr lang="en-US" sz="1800" b="0" dirty="0"/>
              <a:t>(1), 108-125.</a:t>
            </a:r>
          </a:p>
          <a:p>
            <a:pPr marL="0" indent="0">
              <a:buNone/>
            </a:pPr>
            <a:r>
              <a:rPr lang="en-US" sz="1800" b="0" dirty="0"/>
              <a:t>Hardisty, D. J., Shim, Y., Sun, D., &amp; Griffin, D. W. (2020). Encouraging energy efficiency: Product labels activate temporal tradeoffs. </a:t>
            </a:r>
            <a:r>
              <a:rPr lang="en-US" sz="1800" b="0" i="1" dirty="0"/>
              <a:t>Available at SSRN 3576266</a:t>
            </a:r>
            <a:r>
              <a:rPr lang="en-US" sz="1800" b="0" dirty="0"/>
              <a:t>.</a:t>
            </a:r>
          </a:p>
          <a:p>
            <a:pPr marL="0" indent="0">
              <a:buNone/>
            </a:pPr>
            <a:r>
              <a:rPr lang="en-US" sz="1800" b="0" dirty="0"/>
              <a:t>Maki, A., Carrico, A. R., Raimi, K. T., Truelove, H. B., Araujo, B., &amp; Yeung, K. L. (2019). Meta-analysis of pro-environmental behaviour spillover. </a:t>
            </a:r>
            <a:r>
              <a:rPr lang="en-US" sz="1800" b="0" i="1" dirty="0"/>
              <a:t>Nature Sustainability</a:t>
            </a:r>
            <a:r>
              <a:rPr lang="en-US" sz="1800" b="0" dirty="0"/>
              <a:t>, </a:t>
            </a:r>
            <a:r>
              <a:rPr lang="en-US" sz="1800" b="0" i="1" dirty="0"/>
              <a:t>2</a:t>
            </a:r>
            <a:r>
              <a:rPr lang="en-US" sz="1800" b="0" dirty="0"/>
              <a:t>(4), 307-315</a:t>
            </a:r>
          </a:p>
          <a:p>
            <a:pPr marL="0" indent="0">
              <a:buNone/>
            </a:pPr>
            <a:r>
              <a:rPr lang="en-US" sz="1800" b="0" dirty="0"/>
              <a:t>Schultz, P. W., Nolan, J. M., Cialdini, R. B., Goldstein, N. J., &amp; </a:t>
            </a:r>
            <a:r>
              <a:rPr lang="en-US" sz="1800" b="0" dirty="0" err="1"/>
              <a:t>Griskevicius</a:t>
            </a:r>
            <a:r>
              <a:rPr lang="en-US" sz="1800" b="0" dirty="0"/>
              <a:t>, V. (2007). The constructive, destructive, and reconstructive power of social norms. </a:t>
            </a:r>
            <a:r>
              <a:rPr lang="en-US" sz="1800" b="0" i="1" dirty="0"/>
              <a:t>Psychological science</a:t>
            </a:r>
            <a:r>
              <a:rPr lang="en-US" sz="1800" b="0" dirty="0"/>
              <a:t>, </a:t>
            </a:r>
            <a:r>
              <a:rPr lang="en-US" sz="1800" b="0" i="1" dirty="0"/>
              <a:t>18</a:t>
            </a:r>
            <a:r>
              <a:rPr lang="en-US" sz="1800" b="0" dirty="0"/>
              <a:t>(5), 429-434.</a:t>
            </a:r>
          </a:p>
          <a:p>
            <a:pPr marL="0" indent="0">
              <a:buNone/>
            </a:pPr>
            <a:r>
              <a:rPr lang="en-US" sz="1800" b="0" dirty="0" err="1"/>
              <a:t>Steinhorst</a:t>
            </a:r>
            <a:r>
              <a:rPr lang="en-US" sz="1800" b="0" dirty="0"/>
              <a:t>, J., </a:t>
            </a:r>
            <a:r>
              <a:rPr lang="en-US" sz="1800" b="0" dirty="0" err="1"/>
              <a:t>Klöckner</a:t>
            </a:r>
            <a:r>
              <a:rPr lang="en-US" sz="1800" b="0" dirty="0"/>
              <a:t>, C. A., &amp; </a:t>
            </a:r>
            <a:r>
              <a:rPr lang="en-US" sz="1800" b="0" dirty="0" err="1"/>
              <a:t>Matthies</a:t>
            </a:r>
            <a:r>
              <a:rPr lang="en-US" sz="1800" b="0" dirty="0"/>
              <a:t>, E. (2015). Saving electricity–For the money or the environment? Risks of limiting pro-environmental spillover when using monetary framing. </a:t>
            </a:r>
            <a:r>
              <a:rPr lang="en-US" sz="1800" b="0" i="1" dirty="0"/>
              <a:t>Journal of Environmental Psychology</a:t>
            </a:r>
            <a:r>
              <a:rPr lang="en-US" sz="1800" b="0" dirty="0"/>
              <a:t>, </a:t>
            </a:r>
            <a:r>
              <a:rPr lang="en-US" sz="1800" b="0" i="1" dirty="0"/>
              <a:t>43</a:t>
            </a:r>
            <a:r>
              <a:rPr lang="en-US" sz="1800" b="0" dirty="0"/>
              <a:t>, 125-135.</a:t>
            </a:r>
          </a:p>
          <a:p>
            <a:pPr marL="0" indent="0">
              <a:buNone/>
            </a:pPr>
            <a:r>
              <a:rPr lang="en-US" sz="1800" b="0" dirty="0" err="1"/>
              <a:t>Steinhorst</a:t>
            </a:r>
            <a:r>
              <a:rPr lang="en-US" sz="1800" b="0" dirty="0"/>
              <a:t>, J., &amp; </a:t>
            </a:r>
            <a:r>
              <a:rPr lang="en-US" sz="1800" b="0" dirty="0" err="1"/>
              <a:t>Klöckner</a:t>
            </a:r>
            <a:r>
              <a:rPr lang="en-US" sz="1800" b="0" dirty="0"/>
              <a:t>, C. A. (2018). Effects of monetary versus environmental information framing: Implications for long-term pro-environmental behavior and intrinsic motivation. </a:t>
            </a:r>
            <a:r>
              <a:rPr lang="en-US" sz="1800" b="0" i="1" dirty="0"/>
              <a:t>Environment and Behavior</a:t>
            </a:r>
            <a:r>
              <a:rPr lang="en-US" sz="1800" b="0" dirty="0"/>
              <a:t>, </a:t>
            </a:r>
            <a:r>
              <a:rPr lang="en-US" sz="1800" b="0" i="1" dirty="0"/>
              <a:t>50</a:t>
            </a:r>
            <a:r>
              <a:rPr lang="en-US" sz="1800" b="0" dirty="0"/>
              <a:t>(9), 997-1031.</a:t>
            </a:r>
          </a:p>
          <a:p>
            <a:pPr marL="0" indent="0">
              <a:buNone/>
            </a:pPr>
            <a:r>
              <a:rPr lang="en-US" sz="1800" b="0" dirty="0" err="1"/>
              <a:t>Ungemach</a:t>
            </a:r>
            <a:r>
              <a:rPr lang="en-US" sz="1800" b="0" dirty="0"/>
              <a:t>, C., Camilleri, A. R., Johnson, E. J., </a:t>
            </a:r>
            <a:r>
              <a:rPr lang="en-US" sz="1800" b="0" dirty="0" err="1"/>
              <a:t>Larrick</a:t>
            </a:r>
            <a:r>
              <a:rPr lang="en-US" sz="1800" b="0" dirty="0"/>
              <a:t>, R. P., &amp; Weber, E. U. (2018). Translated attributes as choice architecture: Aligning objectives and choices through decision signposts. </a:t>
            </a:r>
            <a:r>
              <a:rPr lang="en-US" sz="1800" b="0" i="1" dirty="0"/>
              <a:t>Management Science</a:t>
            </a:r>
            <a:r>
              <a:rPr lang="en-US" sz="1800" b="0" dirty="0"/>
              <a:t>, </a:t>
            </a:r>
            <a:r>
              <a:rPr lang="en-US" sz="1800" b="0" i="1" dirty="0"/>
              <a:t>64</a:t>
            </a:r>
            <a:r>
              <a:rPr lang="en-US" sz="1800" b="0" dirty="0"/>
              <a:t>(5), 2445-2459.</a:t>
            </a:r>
          </a:p>
          <a:p>
            <a:pPr marL="0" indent="0">
              <a:buNone/>
            </a:pPr>
            <a:r>
              <a:rPr lang="en-US" sz="1800" b="0" dirty="0" err="1"/>
              <a:t>Wemyss</a:t>
            </a:r>
            <a:r>
              <a:rPr lang="en-US" sz="1800" b="0" dirty="0"/>
              <a:t>, D., </a:t>
            </a:r>
            <a:r>
              <a:rPr lang="en-US" sz="1800" b="0" dirty="0" err="1"/>
              <a:t>Cellina</a:t>
            </a:r>
            <a:r>
              <a:rPr lang="en-US" sz="1800" b="0" dirty="0"/>
              <a:t>, F., </a:t>
            </a:r>
            <a:r>
              <a:rPr lang="en-US" sz="1800" b="0" dirty="0" err="1"/>
              <a:t>Lobsiger-Kägi</a:t>
            </a:r>
            <a:r>
              <a:rPr lang="en-US" sz="1800" b="0" dirty="0"/>
              <a:t>, E., De Luca, V., &amp; </a:t>
            </a:r>
            <a:r>
              <a:rPr lang="en-US" sz="1800" b="0" dirty="0" err="1"/>
              <a:t>Castri</a:t>
            </a:r>
            <a:r>
              <a:rPr lang="en-US" sz="1800" b="0" dirty="0"/>
              <a:t>, R. (2019). Does it last? Long-term impacts of an app-based behavior change intervention on household electricity savings in Switzerland. </a:t>
            </a:r>
            <a:r>
              <a:rPr lang="en-US" sz="1800" b="0" i="1" dirty="0"/>
              <a:t>Energy Research &amp; Social Science</a:t>
            </a:r>
            <a:r>
              <a:rPr lang="en-US" sz="1800" b="0" dirty="0"/>
              <a:t>, </a:t>
            </a:r>
            <a:r>
              <a:rPr lang="en-US" sz="1800" b="0" i="1" dirty="0"/>
              <a:t>47</a:t>
            </a:r>
            <a:r>
              <a:rPr lang="en-US" sz="1800" b="0" dirty="0"/>
              <a:t>, 16-27.</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References</a:t>
            </a:r>
            <a:endParaRPr lang="en-US" dirty="0"/>
          </a:p>
        </p:txBody>
      </p:sp>
    </p:spTree>
    <p:extLst>
      <p:ext uri="{BB962C8B-B14F-4D97-AF65-F5344CB8AC3E}">
        <p14:creationId xmlns:p14="http://schemas.microsoft.com/office/powerpoint/2010/main" val="117014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b="0" dirty="0">
                <a:solidFill>
                  <a:schemeClr val="tx1"/>
                </a:solidFill>
              </a:rPr>
              <a:t>Literature review</a:t>
            </a:r>
          </a:p>
          <a:p>
            <a:r>
              <a:rPr lang="en-CA" b="0" dirty="0">
                <a:solidFill>
                  <a:schemeClr val="tx1"/>
                </a:solidFill>
              </a:rPr>
              <a:t>Pilot surveys</a:t>
            </a:r>
          </a:p>
          <a:p>
            <a:r>
              <a:rPr lang="en-CA" b="0" dirty="0">
                <a:solidFill>
                  <a:schemeClr val="tx1"/>
                </a:solidFill>
              </a:rPr>
              <a:t>Main study design </a:t>
            </a:r>
          </a:p>
          <a:p>
            <a:r>
              <a:rPr lang="en-CA" b="0" dirty="0">
                <a:solidFill>
                  <a:schemeClr val="tx1"/>
                </a:solidFill>
              </a:rPr>
              <a:t>Hypotheses </a:t>
            </a:r>
          </a:p>
          <a:p>
            <a:r>
              <a:rPr lang="en-CA" b="0" dirty="0">
                <a:solidFill>
                  <a:schemeClr val="tx1"/>
                </a:solidFill>
              </a:rPr>
              <a:t>Behavioural intention results</a:t>
            </a:r>
          </a:p>
          <a:p>
            <a:r>
              <a:rPr lang="en-CA" b="0" dirty="0">
                <a:solidFill>
                  <a:schemeClr val="tx1"/>
                </a:solidFill>
              </a:rPr>
              <a:t>Self-report results </a:t>
            </a:r>
          </a:p>
          <a:p>
            <a:r>
              <a:rPr lang="en-CA" b="0" dirty="0">
                <a:solidFill>
                  <a:schemeClr val="tx1"/>
                </a:solidFill>
              </a:rPr>
              <a:t>Behaviour logging results </a:t>
            </a:r>
          </a:p>
          <a:p>
            <a:r>
              <a:rPr lang="en-CA" b="0" dirty="0">
                <a:solidFill>
                  <a:schemeClr val="tx1"/>
                </a:solidFill>
              </a:rPr>
              <a:t>Energy meter results </a:t>
            </a:r>
          </a:p>
          <a:p>
            <a:r>
              <a:rPr lang="en-CA" b="0" dirty="0">
                <a:solidFill>
                  <a:schemeClr val="tx1"/>
                </a:solidFill>
              </a:rPr>
              <a:t>Summary &amp; Conclusions</a:t>
            </a:r>
          </a:p>
        </p:txBody>
      </p:sp>
      <p:pic>
        <p:nvPicPr>
          <p:cNvPr id="13" name="Picture 12">
            <a:extLst>
              <a:ext uri="{FF2B5EF4-FFF2-40B4-BE49-F238E27FC236}">
                <a16:creationId xmlns:a16="http://schemas.microsoft.com/office/drawing/2014/main" id="{000CD0FE-42CE-4C0D-9CB3-DD0C3013A2E2}"/>
              </a:ext>
            </a:extLst>
          </p:cNvPr>
          <p:cNvPicPr>
            <a:picLocks noChangeAspect="1"/>
          </p:cNvPicPr>
          <p:nvPr/>
        </p:nvPicPr>
        <p:blipFill>
          <a:blip r:embed="rId3">
            <a:duotone>
              <a:schemeClr val="accent1">
                <a:shade val="45000"/>
                <a:satMod val="135000"/>
              </a:schemeClr>
              <a:prstClr val="white"/>
            </a:duotone>
          </a:blip>
          <a:stretch>
            <a:fillRect/>
          </a:stretch>
        </p:blipFill>
        <p:spPr>
          <a:xfrm>
            <a:off x="9430327" y="3906449"/>
            <a:ext cx="1350818" cy="1601885"/>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6100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Literature Review</a:t>
            </a:r>
            <a:endParaRPr lang="en-CA" dirty="0"/>
          </a:p>
        </p:txBody>
      </p:sp>
    </p:spTree>
    <p:extLst>
      <p:ext uri="{BB962C8B-B14F-4D97-AF65-F5344CB8AC3E}">
        <p14:creationId xmlns:p14="http://schemas.microsoft.com/office/powerpoint/2010/main" val="1379026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fontScale="92500" lnSpcReduction="10000"/>
          </a:bodyPr>
          <a:lstStyle/>
          <a:p>
            <a:r>
              <a:rPr lang="en-CA" b="0" dirty="0">
                <a:solidFill>
                  <a:schemeClr val="tx1"/>
                </a:solidFill>
              </a:rPr>
              <a:t>Short-term vs. long-term effects</a:t>
            </a:r>
          </a:p>
          <a:p>
            <a:pPr lvl="1"/>
            <a:r>
              <a:rPr lang="en-CA" b="0" dirty="0">
                <a:solidFill>
                  <a:schemeClr val="tx1"/>
                </a:solidFill>
              </a:rPr>
              <a:t>Most </a:t>
            </a:r>
            <a:r>
              <a:rPr lang="en-CA" dirty="0">
                <a:solidFill>
                  <a:schemeClr val="tx1"/>
                </a:solidFill>
              </a:rPr>
              <a:t>“nudging” </a:t>
            </a:r>
            <a:r>
              <a:rPr lang="en-CA" b="0" dirty="0">
                <a:solidFill>
                  <a:schemeClr val="tx1"/>
                </a:solidFill>
              </a:rPr>
              <a:t>studies only examine a single choice</a:t>
            </a:r>
          </a:p>
          <a:p>
            <a:pPr lvl="1"/>
            <a:r>
              <a:rPr lang="en-CA" b="0" dirty="0">
                <a:solidFill>
                  <a:schemeClr val="tx1"/>
                </a:solidFill>
              </a:rPr>
              <a:t>Dynamic energy competitions can be effective long-term (</a:t>
            </a:r>
            <a:r>
              <a:rPr lang="en-US" dirty="0"/>
              <a:t>Schultz et al 2007; </a:t>
            </a:r>
            <a:r>
              <a:rPr lang="en-US" dirty="0" err="1"/>
              <a:t>Wemyss</a:t>
            </a:r>
            <a:r>
              <a:rPr lang="en-US" dirty="0"/>
              <a:t> et al., 2019), but only while the feedback is maintained </a:t>
            </a:r>
          </a:p>
          <a:p>
            <a:pPr lvl="1"/>
            <a:r>
              <a:rPr lang="en-CA" b="0" dirty="0">
                <a:solidFill>
                  <a:schemeClr val="tx1"/>
                </a:solidFill>
              </a:rPr>
              <a:t>Defaults and auto-escalation are effective long-term (e.g., Benartzi &amp; Thaler 2013)</a:t>
            </a:r>
          </a:p>
          <a:p>
            <a:r>
              <a:rPr lang="en-CA" b="0" dirty="0">
                <a:solidFill>
                  <a:schemeClr val="tx1"/>
                </a:solidFill>
              </a:rPr>
              <a:t>Spillover effects</a:t>
            </a:r>
          </a:p>
          <a:p>
            <a:pPr lvl="1"/>
            <a:r>
              <a:rPr lang="en-US" dirty="0"/>
              <a:t>Meta-analysis shows positive spillover effects on intentions, but small negative effects on actual behaviour and policy support (Maki et al., 2019) </a:t>
            </a:r>
          </a:p>
          <a:p>
            <a:pPr lvl="1"/>
            <a:r>
              <a:rPr lang="en-US" dirty="0"/>
              <a:t>Single request vs multiple simultaneous requests?? </a:t>
            </a:r>
            <a:endParaRPr lang="en-CA" sz="3600" b="0" dirty="0">
              <a:solidFill>
                <a:schemeClr val="tx1"/>
              </a:solidFill>
            </a:endParaRPr>
          </a:p>
          <a:p>
            <a:r>
              <a:rPr lang="en-CA" b="0" dirty="0">
                <a:solidFill>
                  <a:schemeClr val="tx1"/>
                </a:solidFill>
              </a:rPr>
              <a:t>Monetary vs. environmental motivation</a:t>
            </a:r>
          </a:p>
          <a:p>
            <a:pPr lvl="1"/>
            <a:r>
              <a:rPr lang="de-DE" b="0" dirty="0">
                <a:solidFill>
                  <a:schemeClr val="tx1"/>
                </a:solidFill>
              </a:rPr>
              <a:t>Financial and environmental framing both improve energy efficient purchases, especially when scaled up (</a:t>
            </a:r>
            <a:r>
              <a:rPr lang="en-US" dirty="0"/>
              <a:t>Camilleri &amp; </a:t>
            </a:r>
            <a:r>
              <a:rPr lang="en-US" dirty="0" err="1"/>
              <a:t>Larrick</a:t>
            </a:r>
            <a:r>
              <a:rPr lang="en-US" dirty="0"/>
              <a:t> 2014; </a:t>
            </a:r>
            <a:r>
              <a:rPr lang="de-DE" b="0" dirty="0">
                <a:solidFill>
                  <a:schemeClr val="tx1"/>
                </a:solidFill>
              </a:rPr>
              <a:t>Hardisty et al. 2020; Ungemach et al 2018)</a:t>
            </a:r>
          </a:p>
          <a:p>
            <a:pPr lvl="1"/>
            <a:r>
              <a:rPr lang="de-DE" b="0" dirty="0">
                <a:solidFill>
                  <a:schemeClr val="tx1"/>
                </a:solidFill>
              </a:rPr>
              <a:t>Financial and environmental messaging both improve energy saving intentions (Steinhorst, Klöckner, &amp; Matthies, 2015; Steinhorst &amp; Klöckner, 2018), but not actual behaviour (Steinhorst &amp; Klöckner, 2018) </a:t>
            </a: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spTree>
    <p:extLst>
      <p:ext uri="{BB962C8B-B14F-4D97-AF65-F5344CB8AC3E}">
        <p14:creationId xmlns:p14="http://schemas.microsoft.com/office/powerpoint/2010/main" val="23172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CBI ppt template</Template>
  <TotalTime>2181</TotalTime>
  <Words>3600</Words>
  <Application>Microsoft Office PowerPoint</Application>
  <PresentationFormat>Widescreen</PresentationFormat>
  <Paragraphs>513</Paragraphs>
  <Slides>62</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Calibri,sans-serif</vt:lpstr>
      <vt:lpstr>Office Theme</vt:lpstr>
      <vt:lpstr>PowerPoint Presentation</vt:lpstr>
      <vt:lpstr>Today’s Research</vt:lpstr>
      <vt:lpstr>Co-Authors &amp; Partners</vt:lpstr>
      <vt:lpstr>Motivation</vt:lpstr>
      <vt:lpstr>Key Questions</vt:lpstr>
      <vt:lpstr>Practical Impact</vt:lpstr>
      <vt:lpstr>Agenda</vt:lpstr>
      <vt:lpstr>Literature Review</vt:lpstr>
      <vt:lpstr>Literature Review</vt:lpstr>
      <vt:lpstr>Literature Review</vt:lpstr>
      <vt:lpstr>Pilot Surveys</vt:lpstr>
      <vt:lpstr>Pilot Surveys</vt:lpstr>
      <vt:lpstr>Pilot Survey 2</vt:lpstr>
      <vt:lpstr>Pilot Surveys – Survey 2</vt:lpstr>
      <vt:lpstr>Pilot Surveys – Survey 2</vt:lpstr>
      <vt:lpstr>Pilot Surveys – Survey 2</vt:lpstr>
      <vt:lpstr>Pilot Surveys – Survey 2</vt:lpstr>
      <vt:lpstr>Pilot Surveys – Survey 2</vt:lpstr>
      <vt:lpstr>Pilot Surveys – Survey 2</vt:lpstr>
      <vt:lpstr>Pilot Surveys – Survey 2 Design Summary</vt:lpstr>
      <vt:lpstr>Pilot Survey 2</vt:lpstr>
      <vt:lpstr>Pilot Survey 2</vt:lpstr>
      <vt:lpstr>Pilot Survey 4</vt:lpstr>
      <vt:lpstr>Pilot Survey 4</vt:lpstr>
      <vt:lpstr>PowerPoint Presentation</vt:lpstr>
      <vt:lpstr>Main Study Design</vt:lpstr>
      <vt:lpstr>Study Design: Participants</vt:lpstr>
      <vt:lpstr>Target Laundry Behaviours</vt:lpstr>
      <vt:lpstr>Study Design: Overview</vt:lpstr>
      <vt:lpstr>Control (no decal)</vt:lpstr>
      <vt:lpstr>Control (logging decal only)</vt:lpstr>
      <vt:lpstr>Sea Turtle + Bundled</vt:lpstr>
      <vt:lpstr>Clothing + Bundled</vt:lpstr>
      <vt:lpstr>Turtle + Clothing + Bundled</vt:lpstr>
      <vt:lpstr>Turtle + Clothing + Hang Dry</vt:lpstr>
      <vt:lpstr>Intentions Results</vt:lpstr>
      <vt:lpstr>Intentions to engage in efficient laundry behaviours</vt:lpstr>
      <vt:lpstr>Intentions to engage in efficient laundry behaviours</vt:lpstr>
      <vt:lpstr>Summary: Decal Effectiveness vs Control</vt:lpstr>
      <vt:lpstr>Self-report Results</vt:lpstr>
      <vt:lpstr>Self-report Results</vt:lpstr>
      <vt:lpstr>Self-report Results</vt:lpstr>
      <vt:lpstr>Self-report of efficient laundry behaviours</vt:lpstr>
      <vt:lpstr>Summary: Decal Effectiveness vs Control</vt:lpstr>
      <vt:lpstr>Behaviour Logging Results</vt:lpstr>
      <vt:lpstr>Behaviour Logging Results: QR Code Usage</vt:lpstr>
      <vt:lpstr>Behaviour Logging Page</vt:lpstr>
      <vt:lpstr>Behaviour Logging Results</vt:lpstr>
      <vt:lpstr>Logging of efficient laundry behaviours</vt:lpstr>
      <vt:lpstr>Summary: Decal Effectiveness vs Control</vt:lpstr>
      <vt:lpstr>Energy Meter Results</vt:lpstr>
      <vt:lpstr>Energy Meter Results: kWh per Day across all participants</vt:lpstr>
      <vt:lpstr>Energy Meter Results: kWh for logging participants</vt:lpstr>
      <vt:lpstr>Metered efficient laundry behaviours</vt:lpstr>
      <vt:lpstr>Summary: Decal Effectiveness vs Control</vt:lpstr>
      <vt:lpstr>Study Summary &amp; Conclusions</vt:lpstr>
      <vt:lpstr>Conclusions</vt:lpstr>
      <vt:lpstr>Conclusions</vt:lpstr>
      <vt:lpstr>The Implemented Version</vt:lpstr>
      <vt:lpstr>Thank You!</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David Hardisty</cp:lastModifiedBy>
  <cp:revision>301</cp:revision>
  <dcterms:created xsi:type="dcterms:W3CDTF">2021-09-14T22:43:29Z</dcterms:created>
  <dcterms:modified xsi:type="dcterms:W3CDTF">2023-05-29T12:03:06Z</dcterms:modified>
</cp:coreProperties>
</file>